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86" r:id="rId2"/>
    <p:sldId id="297" r:id="rId3"/>
    <p:sldId id="299" r:id="rId4"/>
    <p:sldId id="303" r:id="rId5"/>
    <p:sldId id="296" r:id="rId6"/>
    <p:sldId id="258" r:id="rId7"/>
    <p:sldId id="260" r:id="rId8"/>
    <p:sldId id="259" r:id="rId9"/>
    <p:sldId id="304" r:id="rId10"/>
    <p:sldId id="261" r:id="rId11"/>
    <p:sldId id="289" r:id="rId12"/>
    <p:sldId id="292" r:id="rId13"/>
    <p:sldId id="305" r:id="rId14"/>
    <p:sldId id="264" r:id="rId15"/>
    <p:sldId id="262" r:id="rId16"/>
    <p:sldId id="267" r:id="rId17"/>
    <p:sldId id="269" r:id="rId18"/>
    <p:sldId id="291" r:id="rId19"/>
    <p:sldId id="271" r:id="rId20"/>
    <p:sldId id="295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rOe0CgJHBi+s8fpFn757w==" hashData="aluFSFWP5FbsMpLoH4rlQPA/grrso4t/z05eEiZpXrV+oExyEiVMEm3kLGO5UKW7QNnrJvDyCBg29NTAkWxW9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300"/>
    <a:srgbClr val="EC7222"/>
    <a:srgbClr val="F39800"/>
    <a:srgbClr val="FEAA02"/>
    <a:srgbClr val="F1E8DB"/>
    <a:srgbClr val="1D4DFF"/>
    <a:srgbClr val="0000FF"/>
    <a:srgbClr val="2E49D2"/>
    <a:srgbClr val="2F528F"/>
    <a:srgbClr val="FF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8893" autoAdjust="0"/>
  </p:normalViewPr>
  <p:slideViewPr>
    <p:cSldViewPr snapToGrid="0">
      <p:cViewPr varScale="1">
        <p:scale>
          <a:sx n="113" d="100"/>
          <a:sy n="113" d="100"/>
        </p:scale>
        <p:origin x="199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7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0E93C-9A1A-4A6B-9D81-EBF46A52A5B1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CF1EB-BC69-404F-A155-CF38996D5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90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ADE50-1BF9-4B50-84F7-2CBC0FC5FFBA}" type="datetimeFigureOut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31967-2963-43DD-AB51-9CA358340A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401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47F1-40CE-432D-8A52-78C1FF449A8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578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trike="noStrike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8544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47F1-40CE-432D-8A52-78C1FF449A8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461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7767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313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0853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7284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2205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47F1-40CE-432D-8A52-78C1FF449A8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446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47F1-40CE-432D-8A52-78C1FF449A86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69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47F1-40CE-432D-8A52-78C1FF449A8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36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47F1-40CE-432D-8A52-78C1FF449A8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070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8800" indent="-558800" algn="l" defTabSz="914400" rtl="0" eaLnBrk="1" latinLnBrk="0" hangingPunct="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47F1-40CE-432D-8A52-78C1FF449A8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5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31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47F1-40CE-432D-8A52-78C1FF449A8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70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875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80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u="none" strike="noStrik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990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584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31967-2963-43DD-AB51-9CA358340A7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947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45AB-3E16-451B-B9E7-38457558D62C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91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494-9D43-480D-B3D4-37BF6814525D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413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5899-4E58-4A87-88A1-9F32385E0C21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79E5-B963-4B72-8268-641D96E32617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15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8140-5DF7-4E96-8D72-3A7DFA29BAA4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087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F885-6FD5-4E81-9314-046F676A25AC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89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92C-E1E0-4C0C-8F50-5E42D83C9263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1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E5A-E7DF-4DA4-A880-42E49E194DCE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9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1E3-E9C3-490C-9C40-D30E8C378B80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347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C151-67A3-4825-8C81-FEDA98542418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740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094-ACD9-4F39-A468-D0CE22E900D9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86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CC4D-3199-410B-AB87-DAF5D7097C7F}" type="datetime1">
              <a:rPr kumimoji="1" lang="ja-JP" altLang="en-US" smtClean="0"/>
              <a:t>2022/3/3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D36E-6D2A-4463-92A6-18F1B4120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491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4">
            <a:extLst>
              <a:ext uri="{FF2B5EF4-FFF2-40B4-BE49-F238E27FC236}">
                <a16:creationId xmlns:a16="http://schemas.microsoft.com/office/drawing/2014/main" xmlns="" id="{B47F4F40-ACE8-4BB9-9A80-E9F0BCFAF7CE}"/>
              </a:ext>
            </a:extLst>
          </p:cNvPr>
          <p:cNvSpPr txBox="1">
            <a:spLocks/>
          </p:cNvSpPr>
          <p:nvPr/>
        </p:nvSpPr>
        <p:spPr>
          <a:xfrm>
            <a:off x="4228101" y="923951"/>
            <a:ext cx="4539962" cy="2884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4400" b="1" i="1" dirty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34000">
                      <a:schemeClr val="accent1">
                        <a:tint val="44500"/>
                        <a:satMod val="160000"/>
                      </a:schemeClr>
                    </a:gs>
                    <a:gs pos="99324">
                      <a:schemeClr val="bg1"/>
                    </a:gs>
                    <a:gs pos="77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  <a:reflection blurRad="6350" stA="31000" endPos="47000" dir="5400000" sy="-100000" algn="bl" rotWithShape="0"/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０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2AF6E3DA-6B02-41EA-A66B-74436F22AF51}"/>
              </a:ext>
            </a:extLst>
          </p:cNvPr>
          <p:cNvSpPr/>
          <p:nvPr/>
        </p:nvSpPr>
        <p:spPr>
          <a:xfrm>
            <a:off x="0" y="5796904"/>
            <a:ext cx="12192000" cy="1061095"/>
          </a:xfrm>
          <a:prstGeom prst="rect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637189" y="1489781"/>
            <a:ext cx="9593318" cy="1319618"/>
          </a:xfrm>
        </p:spPr>
        <p:txBody>
          <a:bodyPr anchor="ctr">
            <a:normAutofit/>
          </a:bodyPr>
          <a:lstStyle/>
          <a:p>
            <a:r>
              <a:rPr kumimoji="1" lang="ja-JP" altLang="en-US" b="1" spc="-2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インスリンバイアル製剤</a:t>
            </a: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-11331" y="5666281"/>
            <a:ext cx="12192000" cy="1028363"/>
          </a:xfrm>
        </p:spPr>
        <p:txBody>
          <a:bodyPr anchor="b">
            <a:normAutofit/>
          </a:bodyPr>
          <a:lstStyle/>
          <a:p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一般社団法人　日本医療安全調査機構</a:t>
            </a:r>
          </a:p>
        </p:txBody>
      </p:sp>
      <p:sp>
        <p:nvSpPr>
          <p:cNvPr id="13" name="タイトル 4">
            <a:extLst>
              <a:ext uri="{FF2B5EF4-FFF2-40B4-BE49-F238E27FC236}">
                <a16:creationId xmlns:a16="http://schemas.microsoft.com/office/drawing/2014/main" xmlns="" id="{B47F4F40-ACE8-4BB9-9A80-E9F0BCFAF7CE}"/>
              </a:ext>
            </a:extLst>
          </p:cNvPr>
          <p:cNvSpPr txBox="1">
            <a:spLocks/>
          </p:cNvSpPr>
          <p:nvPr/>
        </p:nvSpPr>
        <p:spPr>
          <a:xfrm>
            <a:off x="6564277" y="2594742"/>
            <a:ext cx="5040961" cy="1223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spc="-2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にするために</a:t>
            </a:r>
          </a:p>
        </p:txBody>
      </p:sp>
      <p:sp>
        <p:nvSpPr>
          <p:cNvPr id="14" name="タイトル 4">
            <a:extLst>
              <a:ext uri="{FF2B5EF4-FFF2-40B4-BE49-F238E27FC236}">
                <a16:creationId xmlns:a16="http://schemas.microsoft.com/office/drawing/2014/main" xmlns="" id="{153BFBF1-B0AD-4466-A22C-4D6BE40C4A2D}"/>
              </a:ext>
            </a:extLst>
          </p:cNvPr>
          <p:cNvSpPr txBox="1">
            <a:spLocks/>
          </p:cNvSpPr>
          <p:nvPr/>
        </p:nvSpPr>
        <p:spPr>
          <a:xfrm>
            <a:off x="9015248" y="1637109"/>
            <a:ext cx="2430518" cy="1289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spc="-5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による</a:t>
            </a:r>
            <a:endParaRPr lang="ja-JP" altLang="en-US" sz="4000" b="1" spc="-5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サブタイトル 5">
            <a:extLst>
              <a:ext uri="{FF2B5EF4-FFF2-40B4-BE49-F238E27FC236}">
                <a16:creationId xmlns:a16="http://schemas.microsoft.com/office/drawing/2014/main" xmlns="" id="{73F6B048-1914-4ACD-AFE5-8EFEBC8C07C4}"/>
              </a:ext>
            </a:extLst>
          </p:cNvPr>
          <p:cNvSpPr txBox="1">
            <a:spLocks/>
          </p:cNvSpPr>
          <p:nvPr/>
        </p:nvSpPr>
        <p:spPr>
          <a:xfrm>
            <a:off x="1014826" y="4290334"/>
            <a:ext cx="10162349" cy="1166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ja-JP" altLang="en-US" sz="16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この動画は医療事故の再発防止に向けた提言第</a:t>
            </a:r>
            <a:r>
              <a:rPr lang="en-US" altLang="ja-JP" sz="16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16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号「薬剤の誤投与に係る死亡事例の分析」に基づき、同様の死亡事例が発生しないよう、再発防止と医療安全の確保を目的として情報提供するものです。</a:t>
            </a:r>
            <a:br>
              <a:rPr lang="ja-JP" altLang="en-US" sz="16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16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これにより、医療従事者の裁量を制限したり、あるいは新たな義務や責任を課したりするものではありません。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C937F522-1D49-4DCC-A0F6-4EECA904F687}"/>
              </a:ext>
            </a:extLst>
          </p:cNvPr>
          <p:cNvSpPr/>
          <p:nvPr/>
        </p:nvSpPr>
        <p:spPr>
          <a:xfrm>
            <a:off x="0" y="5620154"/>
            <a:ext cx="12192000" cy="1767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3BDA8929-D5D1-4428-BBCA-9A867F89FBEA}"/>
              </a:ext>
            </a:extLst>
          </p:cNvPr>
          <p:cNvSpPr/>
          <p:nvPr/>
        </p:nvSpPr>
        <p:spPr>
          <a:xfrm>
            <a:off x="85183" y="79395"/>
            <a:ext cx="6975461" cy="5476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医療事故の再発</a:t>
            </a:r>
            <a:r>
              <a:rPr kumimoji="1" lang="ja-JP" altLang="en-US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防止に向けた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提言 第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 提言</a:t>
            </a:r>
            <a:r>
              <a:rPr kumimoji="1" lang="en-US" altLang="ja-JP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kumimoji="1" lang="ja-JP" altLang="en-US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r>
              <a:rPr kumimoji="1" lang="ja-JP" altLang="en-US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付録</a:t>
            </a:r>
          </a:p>
        </p:txBody>
      </p:sp>
      <p:sp>
        <p:nvSpPr>
          <p:cNvPr id="12" name="サブタイトル 5">
            <a:extLst>
              <a:ext uri="{FF2B5EF4-FFF2-40B4-BE49-F238E27FC236}">
                <a16:creationId xmlns:a16="http://schemas.microsoft.com/office/drawing/2014/main" xmlns="" id="{2D76A12E-134C-4AD2-A463-94D15B3170DC}"/>
              </a:ext>
            </a:extLst>
          </p:cNvPr>
          <p:cNvSpPr txBox="1">
            <a:spLocks/>
          </p:cNvSpPr>
          <p:nvPr/>
        </p:nvSpPr>
        <p:spPr>
          <a:xfrm>
            <a:off x="-11331" y="5988492"/>
            <a:ext cx="12192000" cy="38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医療事故調査・支援センター</a:t>
            </a:r>
          </a:p>
        </p:txBody>
      </p:sp>
      <p:sp>
        <p:nvSpPr>
          <p:cNvPr id="18" name="タイトル 4">
            <a:extLst>
              <a:ext uri="{FF2B5EF4-FFF2-40B4-BE49-F238E27FC236}">
                <a16:creationId xmlns:a16="http://schemas.microsoft.com/office/drawing/2014/main" xmlns="" id="{B47F4F40-ACE8-4BB9-9A80-E9F0BCFAF7CE}"/>
              </a:ext>
            </a:extLst>
          </p:cNvPr>
          <p:cNvSpPr txBox="1">
            <a:spLocks/>
          </p:cNvSpPr>
          <p:nvPr/>
        </p:nvSpPr>
        <p:spPr>
          <a:xfrm>
            <a:off x="1535162" y="2594742"/>
            <a:ext cx="3713136" cy="1223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spc="-2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死亡事例</a:t>
            </a:r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xmlns="" id="{B47F4F40-ACE8-4BB9-9A80-E9F0BCFAF7CE}"/>
              </a:ext>
            </a:extLst>
          </p:cNvPr>
          <p:cNvSpPr txBox="1">
            <a:spLocks/>
          </p:cNvSpPr>
          <p:nvPr/>
        </p:nvSpPr>
        <p:spPr>
          <a:xfrm>
            <a:off x="4651211" y="2614132"/>
            <a:ext cx="2409434" cy="1223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i="1" spc="-1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ゼロ</a:t>
            </a:r>
            <a:endParaRPr lang="ja-JP" altLang="en-US" sz="7200" b="1" spc="-10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タイトル 4">
            <a:extLst>
              <a:ext uri="{FF2B5EF4-FFF2-40B4-BE49-F238E27FC236}">
                <a16:creationId xmlns:a16="http://schemas.microsoft.com/office/drawing/2014/main" xmlns="" id="{153BFBF1-B0AD-4466-A22C-4D6BE40C4A2D}"/>
              </a:ext>
            </a:extLst>
          </p:cNvPr>
          <p:cNvSpPr txBox="1">
            <a:spLocks/>
          </p:cNvSpPr>
          <p:nvPr/>
        </p:nvSpPr>
        <p:spPr>
          <a:xfrm>
            <a:off x="4593187" y="3085527"/>
            <a:ext cx="971806" cy="594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spc="-5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endParaRPr lang="ja-JP" altLang="en-US" sz="4000" b="1" spc="-5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4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xmlns="" id="{82D8489C-E467-40F8-B806-1AC65813A92A}"/>
              </a:ext>
            </a:extLst>
          </p:cNvPr>
          <p:cNvSpPr txBox="1">
            <a:spLocks/>
          </p:cNvSpPr>
          <p:nvPr/>
        </p:nvSpPr>
        <p:spPr>
          <a:xfrm>
            <a:off x="2584828" y="609841"/>
            <a:ext cx="7506680" cy="10857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インスリンバイアル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10mL(1000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単位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を混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注した輸液の点滴投与を開始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xmlns="" id="{2C378A9A-B997-451F-AC9F-A325A18BD361}"/>
              </a:ext>
            </a:extLst>
          </p:cNvPr>
          <p:cNvSpPr txBox="1">
            <a:spLocks/>
          </p:cNvSpPr>
          <p:nvPr/>
        </p:nvSpPr>
        <p:spPr>
          <a:xfrm>
            <a:off x="1880946" y="4311367"/>
            <a:ext cx="8914443" cy="5760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Ａさんの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意識が消失しているのを発見</a:t>
            </a: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xmlns="" id="{2C378A9A-B997-451F-AC9F-A325A18BD361}"/>
              </a:ext>
            </a:extLst>
          </p:cNvPr>
          <p:cNvSpPr txBox="1">
            <a:spLocks/>
          </p:cNvSpPr>
          <p:nvPr/>
        </p:nvSpPr>
        <p:spPr>
          <a:xfrm>
            <a:off x="5337476" y="2825652"/>
            <a:ext cx="1704822" cy="615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時間後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xmlns="" id="{3D8AE80D-9957-46B3-8935-1145A8A76A29}"/>
              </a:ext>
            </a:extLst>
          </p:cNvPr>
          <p:cNvCxnSpPr/>
          <p:nvPr/>
        </p:nvCxnSpPr>
        <p:spPr>
          <a:xfrm>
            <a:off x="6218671" y="3441610"/>
            <a:ext cx="0" cy="79699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直角三角形 8">
            <a:extLst>
              <a:ext uri="{FF2B5EF4-FFF2-40B4-BE49-F238E27FC236}">
                <a16:creationId xmlns:a16="http://schemas.microsoft.com/office/drawing/2014/main" xmlns="" id="{53734CC7-D012-4C64-A9BA-4CE81EA56133}"/>
              </a:ext>
            </a:extLst>
          </p:cNvPr>
          <p:cNvSpPr/>
          <p:nvPr/>
        </p:nvSpPr>
        <p:spPr>
          <a:xfrm rot="5400000">
            <a:off x="2653" y="-5305"/>
            <a:ext cx="1800000" cy="1800000"/>
          </a:xfrm>
          <a:prstGeom prst="rtTriangle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9681618" y="4991905"/>
            <a:ext cx="1246936" cy="1476000"/>
            <a:chOff x="10106864" y="4596219"/>
            <a:chExt cx="1246936" cy="1476000"/>
          </a:xfrm>
        </p:grpSpPr>
        <p:sp>
          <p:nvSpPr>
            <p:cNvPr id="10" name="円/楕円 9"/>
            <p:cNvSpPr/>
            <p:nvPr/>
          </p:nvSpPr>
          <p:spPr>
            <a:xfrm>
              <a:off x="10106864" y="5610688"/>
              <a:ext cx="1246936" cy="4381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1494">
              <a:off x="10224673" y="4596219"/>
              <a:ext cx="837545" cy="1476000"/>
            </a:xfrm>
            <a:prstGeom prst="rect">
              <a:avLst/>
            </a:prstGeom>
          </p:spPr>
        </p:pic>
      </p:grpSp>
      <p:sp>
        <p:nvSpPr>
          <p:cNvPr id="12" name="字幕 2">
            <a:extLst>
              <a:ext uri="{FF2B5EF4-FFF2-40B4-BE49-F238E27FC236}">
                <a16:creationId xmlns:a16="http://schemas.microsoft.com/office/drawing/2014/main" xmlns="" id="{2C378A9A-B997-451F-AC9F-A325A18BD361}"/>
              </a:ext>
            </a:extLst>
          </p:cNvPr>
          <p:cNvSpPr txBox="1">
            <a:spLocks/>
          </p:cNvSpPr>
          <p:nvPr/>
        </p:nvSpPr>
        <p:spPr>
          <a:xfrm>
            <a:off x="1595837" y="5088525"/>
            <a:ext cx="8914443" cy="99083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冷汗著明な状態で</a:t>
            </a:r>
            <a:b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血糖値は測定不能であった</a:t>
            </a: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xmlns="" id="{82D8489C-E467-40F8-B806-1AC65813A92A}"/>
              </a:ext>
            </a:extLst>
          </p:cNvPr>
          <p:cNvSpPr txBox="1">
            <a:spLocks/>
          </p:cNvSpPr>
          <p:nvPr/>
        </p:nvSpPr>
        <p:spPr>
          <a:xfrm>
            <a:off x="2299719" y="1768399"/>
            <a:ext cx="8210561" cy="6729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投与直後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、Ａさんの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様子は変わりなかった</a:t>
            </a:r>
          </a:p>
        </p:txBody>
      </p:sp>
    </p:spTree>
    <p:extLst>
      <p:ext uri="{BB962C8B-B14F-4D97-AF65-F5344CB8AC3E}">
        <p14:creationId xmlns:p14="http://schemas.microsoft.com/office/powerpoint/2010/main" val="30230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>
        <p:fade/>
      </p:transition>
    </mc:Choice>
    <mc:Fallback xmlns="">
      <p:transition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D86F9B2A-E91B-4401-B381-3D89AAEEBED5}"/>
              </a:ext>
            </a:extLst>
          </p:cNvPr>
          <p:cNvSpPr/>
          <p:nvPr/>
        </p:nvSpPr>
        <p:spPr>
          <a:xfrm>
            <a:off x="1744713" y="1040660"/>
            <a:ext cx="9936000" cy="796159"/>
          </a:xfrm>
          <a:prstGeom prst="rect">
            <a:avLst/>
          </a:prstGeom>
          <a:solidFill>
            <a:srgbClr val="F1E8D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インスリンバイアル製剤での事故～エピソード</a:t>
            </a:r>
            <a:r>
              <a:rPr kumimoji="1" lang="en-US" altLang="ja-JP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架空</a:t>
            </a:r>
            <a:r>
              <a:rPr kumimoji="1" lang="en-US" altLang="ja-JP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0B840D1D-C347-4547-9450-115770B2EA13}"/>
              </a:ext>
            </a:extLst>
          </p:cNvPr>
          <p:cNvSpPr/>
          <p:nvPr/>
        </p:nvSpPr>
        <p:spPr>
          <a:xfrm>
            <a:off x="701563" y="1048407"/>
            <a:ext cx="827690" cy="796159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7A7A2DF-1A66-47DC-85B8-651FC6AE00E6}"/>
              </a:ext>
            </a:extLst>
          </p:cNvPr>
          <p:cNvSpPr/>
          <p:nvPr/>
        </p:nvSpPr>
        <p:spPr>
          <a:xfrm>
            <a:off x="1744713" y="2036515"/>
            <a:ext cx="9936000" cy="796159"/>
          </a:xfrm>
          <a:prstGeom prst="rect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事故のポイントを知る！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C9E5CE88-EC3C-4950-B0F9-D7C637063A31}"/>
              </a:ext>
            </a:extLst>
          </p:cNvPr>
          <p:cNvSpPr/>
          <p:nvPr/>
        </p:nvSpPr>
        <p:spPr>
          <a:xfrm>
            <a:off x="701563" y="2044262"/>
            <a:ext cx="827690" cy="796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58F7AA97-5793-4AD9-92F5-7485A82D4202}"/>
              </a:ext>
            </a:extLst>
          </p:cNvPr>
          <p:cNvSpPr/>
          <p:nvPr/>
        </p:nvSpPr>
        <p:spPr>
          <a:xfrm>
            <a:off x="701563" y="3047864"/>
            <a:ext cx="827690" cy="796159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DEF6A782-BE3A-47A1-85ED-EA26B183A122}"/>
              </a:ext>
            </a:extLst>
          </p:cNvPr>
          <p:cNvSpPr/>
          <p:nvPr/>
        </p:nvSpPr>
        <p:spPr>
          <a:xfrm>
            <a:off x="1744713" y="3069034"/>
            <a:ext cx="9936000" cy="796159"/>
          </a:xfrm>
          <a:prstGeom prst="rect">
            <a:avLst/>
          </a:prstGeom>
          <a:solidFill>
            <a:srgbClr val="F1E8D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再発防止策</a:t>
            </a:r>
          </a:p>
        </p:txBody>
      </p:sp>
    </p:spTree>
    <p:extLst>
      <p:ext uri="{BB962C8B-B14F-4D97-AF65-F5344CB8AC3E}">
        <p14:creationId xmlns:p14="http://schemas.microsoft.com/office/powerpoint/2010/main" val="24652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8740323" y="2100478"/>
            <a:ext cx="2898782" cy="3837202"/>
            <a:chOff x="6619193" y="2342183"/>
            <a:chExt cx="2898782" cy="3837202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xmlns="" id="{BA748D4E-F26D-4DFE-9696-ACDD07C2BF9C}"/>
                </a:ext>
              </a:extLst>
            </p:cNvPr>
            <p:cNvGrpSpPr/>
            <p:nvPr/>
          </p:nvGrpSpPr>
          <p:grpSpPr>
            <a:xfrm>
              <a:off x="6619193" y="2342183"/>
              <a:ext cx="2898782" cy="3837202"/>
              <a:chOff x="391287" y="1510399"/>
              <a:chExt cx="2898782" cy="3837202"/>
            </a:xfrm>
          </p:grpSpPr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xmlns="" id="{E36E488D-FC47-41DF-9FC6-E2F897A2F62B}"/>
                  </a:ext>
                </a:extLst>
              </p:cNvPr>
              <p:cNvGrpSpPr/>
              <p:nvPr/>
            </p:nvGrpSpPr>
            <p:grpSpPr>
              <a:xfrm>
                <a:off x="391287" y="1510399"/>
                <a:ext cx="2898782" cy="3837202"/>
                <a:chOff x="8245352" y="1314868"/>
                <a:chExt cx="2898782" cy="3837202"/>
              </a:xfrm>
            </p:grpSpPr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xmlns="" id="{A74A435C-0476-47C5-A688-E4E00D1444A1}"/>
                    </a:ext>
                  </a:extLst>
                </p:cNvPr>
                <p:cNvSpPr/>
                <p:nvPr/>
              </p:nvSpPr>
              <p:spPr>
                <a:xfrm>
                  <a:off x="8245352" y="1314868"/>
                  <a:ext cx="2898782" cy="38372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58" name="字幕 2">
                  <a:extLst>
                    <a:ext uri="{FF2B5EF4-FFF2-40B4-BE49-F238E27FC236}">
                      <a16:creationId xmlns:a16="http://schemas.microsoft.com/office/drawing/2014/main" xmlns="" id="{6B66F77B-0DE4-4E65-AD85-77EBFA74B6D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842621" y="1472949"/>
                  <a:ext cx="1805784" cy="365125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ja-JP" altLang="en-US" sz="2000" dirty="0" smtClean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指示書</a:t>
                  </a:r>
                  <a:endParaRPr lang="ja-JP" altLang="en-US" sz="20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xmlns="" id="{9D3F483F-3299-4CFF-8D3D-7647818118F0}"/>
                    </a:ext>
                  </a:extLst>
                </p:cNvPr>
                <p:cNvSpPr/>
                <p:nvPr/>
              </p:nvSpPr>
              <p:spPr>
                <a:xfrm>
                  <a:off x="8457243" y="2369469"/>
                  <a:ext cx="2599544" cy="5388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60" name="正方形/長方形 59">
                  <a:extLst>
                    <a:ext uri="{FF2B5EF4-FFF2-40B4-BE49-F238E27FC236}">
                      <a16:creationId xmlns:a16="http://schemas.microsoft.com/office/drawing/2014/main" xmlns="" id="{F08D8D46-8EAB-4238-90F5-6C61A373B1B2}"/>
                    </a:ext>
                  </a:extLst>
                </p:cNvPr>
                <p:cNvSpPr/>
                <p:nvPr/>
              </p:nvSpPr>
              <p:spPr>
                <a:xfrm>
                  <a:off x="8457243" y="4282981"/>
                  <a:ext cx="2599544" cy="5359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xmlns="" id="{A4717BDB-E8D0-47BC-BEA2-BBF102E27C8F}"/>
                    </a:ext>
                  </a:extLst>
                </p:cNvPr>
                <p:cNvSpPr/>
                <p:nvPr/>
              </p:nvSpPr>
              <p:spPr>
                <a:xfrm>
                  <a:off x="8457243" y="2369469"/>
                  <a:ext cx="460844" cy="5388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63" name="正方形/長方形 62">
                  <a:extLst>
                    <a:ext uri="{FF2B5EF4-FFF2-40B4-BE49-F238E27FC236}">
                      <a16:creationId xmlns:a16="http://schemas.microsoft.com/office/drawing/2014/main" xmlns="" id="{FD9B1F56-2592-4EEB-84DA-0580D1C5AE6D}"/>
                    </a:ext>
                  </a:extLst>
                </p:cNvPr>
                <p:cNvSpPr/>
                <p:nvPr/>
              </p:nvSpPr>
              <p:spPr>
                <a:xfrm>
                  <a:off x="8457243" y="2368357"/>
                  <a:ext cx="2599544" cy="178974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cxnSp>
              <p:nvCxnSpPr>
                <p:cNvPr id="64" name="直線コネクタ 63">
                  <a:extLst>
                    <a:ext uri="{FF2B5EF4-FFF2-40B4-BE49-F238E27FC236}">
                      <a16:creationId xmlns:a16="http://schemas.microsoft.com/office/drawing/2014/main" xmlns="" id="{D41FD770-E6C2-4D44-AF0A-F0DFFB92E8C5}"/>
                    </a:ext>
                  </a:extLst>
                </p:cNvPr>
                <p:cNvCxnSpPr/>
                <p:nvPr/>
              </p:nvCxnSpPr>
              <p:spPr>
                <a:xfrm>
                  <a:off x="8457243" y="2643148"/>
                  <a:ext cx="259954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字幕 2">
                <a:extLst>
                  <a:ext uri="{FF2B5EF4-FFF2-40B4-BE49-F238E27FC236}">
                    <a16:creationId xmlns:a16="http://schemas.microsoft.com/office/drawing/2014/main" xmlns="" id="{D2486AE1-9AEC-49A0-965F-1F67AD171C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9431" y="3301251"/>
                <a:ext cx="1462572" cy="2646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1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輸</a:t>
                </a:r>
                <a:r>
                  <a:rPr lang="ja-JP" altLang="en-US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液</a:t>
                </a:r>
              </a:p>
            </p:txBody>
          </p:sp>
          <p:sp>
            <p:nvSpPr>
              <p:cNvPr id="46" name="字幕 2">
                <a:extLst>
                  <a:ext uri="{FF2B5EF4-FFF2-40B4-BE49-F238E27FC236}">
                    <a16:creationId xmlns:a16="http://schemas.microsoft.com/office/drawing/2014/main" xmlns="" id="{0AD7C825-F8C0-460B-8AE4-AD877F4669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4051" y="3327514"/>
                <a:ext cx="727856" cy="24475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ja-JP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1000mL</a:t>
                </a:r>
                <a:endParaRPr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49" name="字幕 2">
                <a:extLst>
                  <a:ext uri="{FF2B5EF4-FFF2-40B4-BE49-F238E27FC236}">
                    <a16:creationId xmlns:a16="http://schemas.microsoft.com/office/drawing/2014/main" xmlns="" id="{76886C15-CF19-4F8E-8141-554772E259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030" y="3582995"/>
                <a:ext cx="1462572" cy="2646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インスリン</a:t>
                </a:r>
              </a:p>
            </p:txBody>
          </p:sp>
          <p:sp>
            <p:nvSpPr>
              <p:cNvPr id="50" name="字幕 2">
                <a:extLst>
                  <a:ext uri="{FF2B5EF4-FFF2-40B4-BE49-F238E27FC236}">
                    <a16:creationId xmlns:a16="http://schemas.microsoft.com/office/drawing/2014/main" xmlns="" id="{A7E6EEE5-679B-4871-9D87-8BDDA3AAB4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4051" y="3611658"/>
                <a:ext cx="727856" cy="23594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ja-JP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10mL</a:t>
                </a:r>
                <a:endParaRPr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51" name="字幕 2">
                <a:extLst>
                  <a:ext uri="{FF2B5EF4-FFF2-40B4-BE49-F238E27FC236}">
                    <a16:creationId xmlns:a16="http://schemas.microsoft.com/office/drawing/2014/main" xmlns="" id="{17FFC51B-3D67-4F32-AF7D-4897C6D4DE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6621" y="2148369"/>
                <a:ext cx="1567248" cy="39693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患者氏名</a:t>
                </a:r>
                <a:r>
                  <a:rPr lang="ja-JP" altLang="en-US" sz="140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140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Ａ様</a:t>
                </a:r>
                <a:endPara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sp>
          <p:nvSpPr>
            <p:cNvPr id="65" name="字幕 2">
              <a:extLst>
                <a:ext uri="{FF2B5EF4-FFF2-40B4-BE49-F238E27FC236}">
                  <a16:creationId xmlns:a16="http://schemas.microsoft.com/office/drawing/2014/main" xmlns="" id="{76886C15-CF19-4F8E-8141-554772E25927}"/>
                </a:ext>
              </a:extLst>
            </p:cNvPr>
            <p:cNvSpPr txBox="1">
              <a:spLocks/>
            </p:cNvSpPr>
            <p:nvPr/>
          </p:nvSpPr>
          <p:spPr>
            <a:xfrm>
              <a:off x="7247923" y="4797146"/>
              <a:ext cx="2169042" cy="26460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22</a:t>
              </a:r>
              <a:r>
                <a:rPr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時開始　</a:t>
              </a:r>
              <a:r>
                <a:rPr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24</a:t>
              </a:r>
              <a:r>
                <a:rPr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時間で投与</a:t>
              </a:r>
              <a:endPara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25" name="字幕 2">
            <a:extLst>
              <a:ext uri="{FF2B5EF4-FFF2-40B4-BE49-F238E27FC236}">
                <a16:creationId xmlns:a16="http://schemas.microsoft.com/office/drawing/2014/main" xmlns="" id="{A131FA29-320E-4C67-91A7-C6DDEEDFEEA9}"/>
              </a:ext>
            </a:extLst>
          </p:cNvPr>
          <p:cNvSpPr txBox="1">
            <a:spLocks/>
          </p:cNvSpPr>
          <p:nvPr/>
        </p:nvSpPr>
        <p:spPr>
          <a:xfrm>
            <a:off x="243867" y="1221968"/>
            <a:ext cx="4753708" cy="594823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医師の処方</a:t>
            </a:r>
            <a:endParaRPr lang="en-US" altLang="ja-JP" sz="3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ja-JP" altLang="en-US" sz="3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字幕 2">
            <a:extLst>
              <a:ext uri="{FF2B5EF4-FFF2-40B4-BE49-F238E27FC236}">
                <a16:creationId xmlns:a16="http://schemas.microsoft.com/office/drawing/2014/main" xmlns="" id="{C7E8C43E-0AFF-4A0C-BB34-57ABADEEE380}"/>
              </a:ext>
            </a:extLst>
          </p:cNvPr>
          <p:cNvSpPr txBox="1">
            <a:spLocks/>
          </p:cNvSpPr>
          <p:nvPr/>
        </p:nvSpPr>
        <p:spPr>
          <a:xfrm>
            <a:off x="0" y="245715"/>
            <a:ext cx="12192000" cy="57757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事故のポイント　その１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3867" y="2078239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●インスリンを「</a:t>
            </a:r>
            <a:r>
              <a:rPr lang="en-US" altLang="ja-JP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mL</a:t>
            </a: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」で処方した</a:t>
            </a:r>
            <a:endParaRPr lang="en-US" altLang="ja-JP" sz="3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字幕 2">
            <a:extLst>
              <a:ext uri="{FF2B5EF4-FFF2-40B4-BE49-F238E27FC236}">
                <a16:creationId xmlns:a16="http://schemas.microsoft.com/office/drawing/2014/main" xmlns="" id="{74429E18-84FA-4D57-92E4-E9230ADD39EF}"/>
              </a:ext>
            </a:extLst>
          </p:cNvPr>
          <p:cNvSpPr txBox="1">
            <a:spLocks/>
          </p:cNvSpPr>
          <p:nvPr/>
        </p:nvSpPr>
        <p:spPr>
          <a:xfrm>
            <a:off x="22670" y="3230801"/>
            <a:ext cx="2709502" cy="57757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4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対策</a:t>
            </a:r>
            <a:r>
              <a:rPr lang="en-US" altLang="ja-JP" sz="4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lang="ja-JP" altLang="en-US" sz="44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776025D8-F738-4737-8D61-701AAB9C8A81}"/>
              </a:ext>
            </a:extLst>
          </p:cNvPr>
          <p:cNvSpPr/>
          <p:nvPr/>
        </p:nvSpPr>
        <p:spPr>
          <a:xfrm>
            <a:off x="0" y="963038"/>
            <a:ext cx="12192000" cy="79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字幕 2">
            <a:extLst>
              <a:ext uri="{FF2B5EF4-FFF2-40B4-BE49-F238E27FC236}">
                <a16:creationId xmlns:a16="http://schemas.microsoft.com/office/drawing/2014/main" xmlns="" id="{8C281C12-DB6B-4898-8347-4314EB708FD2}"/>
              </a:ext>
            </a:extLst>
          </p:cNvPr>
          <p:cNvSpPr txBox="1">
            <a:spLocks/>
          </p:cNvSpPr>
          <p:nvPr/>
        </p:nvSpPr>
        <p:spPr>
          <a:xfrm>
            <a:off x="956980" y="4480816"/>
            <a:ext cx="6469431" cy="16240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tIns="468000" bIns="46800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b="1" dirty="0">
                <a:ln w="28575">
                  <a:noFill/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インスリンの処方は「単位」で行う</a:t>
            </a:r>
          </a:p>
        </p:txBody>
      </p:sp>
      <p:sp>
        <p:nvSpPr>
          <p:cNvPr id="56" name="字幕 2">
            <a:extLst>
              <a:ext uri="{FF2B5EF4-FFF2-40B4-BE49-F238E27FC236}">
                <a16:creationId xmlns:a16="http://schemas.microsoft.com/office/drawing/2014/main" xmlns="" id="{A7E6EEE5-679B-4871-9D87-8BDDA3AAB4C1}"/>
              </a:ext>
            </a:extLst>
          </p:cNvPr>
          <p:cNvSpPr txBox="1">
            <a:spLocks/>
          </p:cNvSpPr>
          <p:nvPr/>
        </p:nvSpPr>
        <p:spPr>
          <a:xfrm>
            <a:off x="9216922" y="4708074"/>
            <a:ext cx="2157025" cy="761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6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10mL</a:t>
            </a:r>
            <a:endParaRPr lang="ja-JP" altLang="en-US" sz="66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1" name="矢印: 下 3">
            <a:extLst>
              <a:ext uri="{FF2B5EF4-FFF2-40B4-BE49-F238E27FC236}">
                <a16:creationId xmlns:a16="http://schemas.microsoft.com/office/drawing/2014/main" xmlns="" id="{D99D8EBE-69D5-477E-A001-51E6E78B2787}"/>
              </a:ext>
            </a:extLst>
          </p:cNvPr>
          <p:cNvSpPr/>
          <p:nvPr/>
        </p:nvSpPr>
        <p:spPr>
          <a:xfrm>
            <a:off x="3720284" y="3328089"/>
            <a:ext cx="939889" cy="115177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8180971" y="507916"/>
            <a:ext cx="1415772" cy="1173892"/>
            <a:chOff x="8180971" y="507916"/>
            <a:chExt cx="1415772" cy="1173892"/>
          </a:xfrm>
        </p:grpSpPr>
        <p:sp>
          <p:nvSpPr>
            <p:cNvPr id="4" name="円形吹き出し 3"/>
            <p:cNvSpPr/>
            <p:nvPr/>
          </p:nvSpPr>
          <p:spPr>
            <a:xfrm>
              <a:off x="8220500" y="507916"/>
              <a:ext cx="1329903" cy="1173892"/>
            </a:xfrm>
            <a:prstGeom prst="wedgeEllipseCallout">
              <a:avLst>
                <a:gd name="adj1" fmla="val -62645"/>
                <a:gd name="adj2" fmla="val 49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8180971" y="780822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spc="-1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10</a:t>
              </a:r>
              <a:r>
                <a:rPr lang="ja-JP" altLang="en-US" sz="3200" spc="-1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単位</a:t>
              </a:r>
              <a:endParaRPr lang="en-US" altLang="ja-JP" sz="3200" spc="-1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74" y="1671497"/>
            <a:ext cx="196601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32" grpId="0"/>
      <p:bldP spid="5" grpId="0" animBg="1"/>
      <p:bldP spid="54" grpId="0" animBg="1"/>
      <p:bldP spid="56" grpId="0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="" xmlns:a16="http://schemas.microsoft.com/office/drawing/2014/main" id="{7215E7B7-FC27-45FE-9283-05418F9633D7}"/>
              </a:ext>
            </a:extLst>
          </p:cNvPr>
          <p:cNvSpPr/>
          <p:nvPr/>
        </p:nvSpPr>
        <p:spPr>
          <a:xfrm>
            <a:off x="227944" y="823286"/>
            <a:ext cx="11721039" cy="571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56" name="グループ化 55">
            <a:extLst>
              <a:ext uri="{FF2B5EF4-FFF2-40B4-BE49-F238E27FC236}">
                <a16:creationId xmlns="" xmlns:a16="http://schemas.microsoft.com/office/drawing/2014/main" id="{47BDC3DD-5F4E-4EBE-957C-700054A65959}"/>
              </a:ext>
            </a:extLst>
          </p:cNvPr>
          <p:cNvGrpSpPr/>
          <p:nvPr/>
        </p:nvGrpSpPr>
        <p:grpSpPr>
          <a:xfrm>
            <a:off x="4364914" y="1089074"/>
            <a:ext cx="3584689" cy="461665"/>
            <a:chOff x="1092841" y="3924870"/>
            <a:chExt cx="3584689" cy="461665"/>
          </a:xfrm>
        </p:grpSpPr>
        <p:sp>
          <p:nvSpPr>
            <p:cNvPr id="57" name="テキスト ボックス 56"/>
            <p:cNvSpPr txBox="1"/>
            <p:nvPr/>
          </p:nvSpPr>
          <p:spPr>
            <a:xfrm>
              <a:off x="1092841" y="392487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インスリン</a:t>
              </a:r>
              <a:endPara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="" xmlns:a16="http://schemas.microsoft.com/office/drawing/2014/main" id="{47CA409E-EC91-4D9C-95D0-17B22C372DDE}"/>
                </a:ext>
              </a:extLst>
            </p:cNvPr>
            <p:cNvSpPr txBox="1"/>
            <p:nvPr/>
          </p:nvSpPr>
          <p:spPr>
            <a:xfrm>
              <a:off x="2646205" y="392487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</a:t>
              </a:r>
              <a:r>
                <a:rPr kumimoji="1"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単位</a:t>
              </a:r>
              <a:r>
                <a:rPr kumimoji="1"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=0.01mL</a:t>
              </a:r>
            </a:p>
          </p:txBody>
        </p:sp>
      </p:grpSp>
      <p:sp>
        <p:nvSpPr>
          <p:cNvPr id="73" name="字幕 2">
            <a:extLst>
              <a:ext uri="{FF2B5EF4-FFF2-40B4-BE49-F238E27FC236}">
                <a16:creationId xmlns="" xmlns:a16="http://schemas.microsoft.com/office/drawing/2014/main" id="{C7E8C43E-0AFF-4A0C-BB34-57ABADEEE380}"/>
              </a:ext>
            </a:extLst>
          </p:cNvPr>
          <p:cNvSpPr txBox="1">
            <a:spLocks/>
          </p:cNvSpPr>
          <p:nvPr/>
        </p:nvSpPr>
        <p:spPr>
          <a:xfrm>
            <a:off x="0" y="245715"/>
            <a:ext cx="12192000" cy="57757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事故のポイント　その１ </a:t>
            </a:r>
          </a:p>
        </p:txBody>
      </p:sp>
      <p:sp>
        <p:nvSpPr>
          <p:cNvPr id="71" name="字幕 2">
            <a:extLst>
              <a:ext uri="{FF2B5EF4-FFF2-40B4-BE49-F238E27FC236}">
                <a16:creationId xmlns="" xmlns:a16="http://schemas.microsoft.com/office/drawing/2014/main" id="{039B9A58-4D8E-4651-8F89-1E2E6653C191}"/>
              </a:ext>
            </a:extLst>
          </p:cNvPr>
          <p:cNvSpPr txBox="1">
            <a:spLocks/>
          </p:cNvSpPr>
          <p:nvPr/>
        </p:nvSpPr>
        <p:spPr>
          <a:xfrm>
            <a:off x="552469" y="1059495"/>
            <a:ext cx="3839150" cy="5948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インスリン専用注射器</a:t>
            </a:r>
          </a:p>
        </p:txBody>
      </p:sp>
      <p:sp>
        <p:nvSpPr>
          <p:cNvPr id="72" name="字幕 2">
            <a:extLst>
              <a:ext uri="{FF2B5EF4-FFF2-40B4-BE49-F238E27FC236}">
                <a16:creationId xmlns="" xmlns:a16="http://schemas.microsoft.com/office/drawing/2014/main" id="{039B9A58-4D8E-4651-8F89-1E2E6653C191}"/>
              </a:ext>
            </a:extLst>
          </p:cNvPr>
          <p:cNvSpPr txBox="1">
            <a:spLocks/>
          </p:cNvSpPr>
          <p:nvPr/>
        </p:nvSpPr>
        <p:spPr>
          <a:xfrm>
            <a:off x="552469" y="4449738"/>
            <a:ext cx="3839150" cy="5948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一般の注射器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1264527" y="5168894"/>
            <a:ext cx="6866150" cy="1182626"/>
            <a:chOff x="1264527" y="5168894"/>
            <a:chExt cx="6866150" cy="1182626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009" y="5168894"/>
              <a:ext cx="6010668" cy="118262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1264527" y="5441720"/>
              <a:ext cx="705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1mL</a:t>
              </a:r>
              <a:endPara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4328" y="1714571"/>
            <a:ext cx="7645973" cy="2370201"/>
            <a:chOff x="524328" y="1714571"/>
            <a:chExt cx="7645973" cy="2370201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786795" y="1714571"/>
              <a:ext cx="7380098" cy="1134047"/>
              <a:chOff x="786795" y="1714571"/>
              <a:chExt cx="7380098" cy="1134047"/>
            </a:xfrm>
          </p:grpSpPr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2449" y="1714571"/>
                <a:ext cx="5484444" cy="1044000"/>
              </a:xfrm>
              <a:prstGeom prst="rect">
                <a:avLst/>
              </a:prstGeom>
              <a:effectLst>
                <a:softEdge rad="127000"/>
              </a:effectLst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786795" y="1871910"/>
                <a:ext cx="1183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50</a:t>
                </a:r>
                <a:r>
                  <a:rPr kumimoji="1" lang="ja-JP" altLang="en-US" sz="2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単位</a:t>
                </a:r>
                <a:endParaRPr kumimoji="1"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4288822" y="2479286"/>
                <a:ext cx="3629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</a:t>
                </a:r>
                <a:r>
                  <a:rPr kumimoji="1" lang="ja-JP" altLang="en-US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メモリ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➡</a:t>
                </a:r>
                <a:r>
                  <a:rPr kumimoji="1" lang="en-US" altLang="ja-JP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単位</a:t>
                </a:r>
                <a:r>
                  <a:rPr kumimoji="1" lang="en-US" altLang="ja-JP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(0.01mL)</a:t>
                </a:r>
                <a:endPara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793437" y="2222275"/>
                <a:ext cx="118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=0.5mL</a:t>
                </a:r>
                <a:endPara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524328" y="2974550"/>
              <a:ext cx="7645973" cy="1110222"/>
              <a:chOff x="524328" y="2974550"/>
              <a:chExt cx="7645973" cy="1110222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0009" y="2974550"/>
                <a:ext cx="6050292" cy="1027178"/>
              </a:xfrm>
              <a:prstGeom prst="rect">
                <a:avLst/>
              </a:prstGeom>
              <a:effectLst>
                <a:softEdge rad="127000"/>
              </a:effectLst>
            </p:spPr>
          </p:pic>
          <p:sp>
            <p:nvSpPr>
              <p:cNvPr id="23" name="テキスト ボックス 22"/>
              <p:cNvSpPr txBox="1"/>
              <p:nvPr/>
            </p:nvSpPr>
            <p:spPr>
              <a:xfrm>
                <a:off x="524328" y="3218109"/>
                <a:ext cx="1445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100</a:t>
                </a:r>
                <a:r>
                  <a:rPr kumimoji="1" lang="ja-JP" altLang="en-US" sz="2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単位</a:t>
                </a:r>
                <a:endParaRPr kumimoji="1"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4337065" y="3715440"/>
                <a:ext cx="3793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</a:t>
                </a:r>
                <a:r>
                  <a:rPr kumimoji="1" lang="ja-JP" altLang="en-US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メモリ➡</a:t>
                </a:r>
                <a:r>
                  <a:rPr kumimoji="1" lang="en-US" altLang="ja-JP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2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単位</a:t>
                </a:r>
                <a:r>
                  <a:rPr kumimoji="1" lang="en-US" altLang="ja-JP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(0.02mL)</a:t>
                </a:r>
                <a:endPara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786795" y="3541748"/>
                <a:ext cx="118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=1mL</a:t>
                </a:r>
                <a:endPara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</p:grpSp>
      <p:grpSp>
        <p:nvGrpSpPr>
          <p:cNvPr id="14" name="グループ化 13"/>
          <p:cNvGrpSpPr/>
          <p:nvPr/>
        </p:nvGrpSpPr>
        <p:grpSpPr>
          <a:xfrm>
            <a:off x="8090814" y="1110280"/>
            <a:ext cx="3596111" cy="2414535"/>
            <a:chOff x="8090814" y="1110280"/>
            <a:chExt cx="3596111" cy="2414535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8114850" y="1110280"/>
              <a:ext cx="3572075" cy="1671287"/>
              <a:chOff x="8114850" y="1110280"/>
              <a:chExt cx="3572075" cy="1671287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8114850" y="1110280"/>
                <a:ext cx="3572075" cy="1671287"/>
                <a:chOff x="3194236" y="1656345"/>
                <a:chExt cx="3572075" cy="1671287"/>
              </a:xfrm>
            </p:grpSpPr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4769289" y="2496635"/>
                  <a:ext cx="199702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dirty="0">
                      <a:solidFill>
                        <a:srgbClr val="FF0000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単位</a:t>
                  </a:r>
                  <a:r>
                    <a:rPr kumimoji="1" lang="en-US" altLang="ja-JP" sz="2400" dirty="0">
                      <a:solidFill>
                        <a:srgbClr val="FF0000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(UNITS</a:t>
                  </a:r>
                  <a:r>
                    <a:rPr kumimoji="1" lang="en-US" altLang="ja-JP" sz="2400" dirty="0" smtClean="0">
                      <a:solidFill>
                        <a:srgbClr val="FF0000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)</a:t>
                  </a:r>
                  <a:br>
                    <a:rPr kumimoji="1" lang="en-US" altLang="ja-JP" sz="2400" dirty="0" smtClean="0">
                      <a:solidFill>
                        <a:srgbClr val="FF0000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</a:br>
                  <a:r>
                    <a:rPr kumimoji="1" lang="ja-JP" altLang="en-US" sz="2400" dirty="0" smtClean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表示</a:t>
                  </a:r>
                  <a:endParaRPr kumimoji="1"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3" name="四角形吹き出し 2"/>
                <p:cNvSpPr/>
                <p:nvPr/>
              </p:nvSpPr>
              <p:spPr>
                <a:xfrm>
                  <a:off x="3194236" y="1656345"/>
                  <a:ext cx="1405270" cy="1111995"/>
                </a:xfrm>
                <a:prstGeom prst="wedgeRectCallout">
                  <a:avLst>
                    <a:gd name="adj1" fmla="val -120850"/>
                    <a:gd name="adj2" fmla="val 39690"/>
                  </a:avLst>
                </a:prstGeom>
                <a:solidFill>
                  <a:srgbClr val="FF0000"/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9167" y="1174230"/>
                <a:ext cx="1270331" cy="991671"/>
              </a:xfrm>
              <a:prstGeom prst="rect">
                <a:avLst/>
              </a:prstGeom>
            </p:spPr>
          </p:pic>
        </p:grpSp>
        <p:grpSp>
          <p:nvGrpSpPr>
            <p:cNvPr id="8" name="グループ化 7"/>
            <p:cNvGrpSpPr/>
            <p:nvPr/>
          </p:nvGrpSpPr>
          <p:grpSpPr>
            <a:xfrm>
              <a:off x="8090814" y="2516845"/>
              <a:ext cx="1429305" cy="1007970"/>
              <a:chOff x="8090814" y="2516845"/>
              <a:chExt cx="1429305" cy="1007970"/>
            </a:xfrm>
          </p:grpSpPr>
          <p:sp>
            <p:nvSpPr>
              <p:cNvPr id="32" name="四角形吹き出し 31"/>
              <p:cNvSpPr/>
              <p:nvPr/>
            </p:nvSpPr>
            <p:spPr>
              <a:xfrm>
                <a:off x="8090814" y="2516845"/>
                <a:ext cx="1429305" cy="1007970"/>
              </a:xfrm>
              <a:prstGeom prst="wedgeRectCallout">
                <a:avLst>
                  <a:gd name="adj1" fmla="val -114926"/>
                  <a:gd name="adj2" fmla="val 29271"/>
                </a:avLst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1202" y="2608147"/>
                <a:ext cx="1321411" cy="864000"/>
              </a:xfrm>
              <a:prstGeom prst="rect">
                <a:avLst/>
              </a:prstGeom>
            </p:spPr>
          </p:pic>
        </p:grpSp>
      </p:grpSp>
      <p:grpSp>
        <p:nvGrpSpPr>
          <p:cNvPr id="15" name="グループ化 14"/>
          <p:cNvGrpSpPr/>
          <p:nvPr/>
        </p:nvGrpSpPr>
        <p:grpSpPr>
          <a:xfrm>
            <a:off x="8146838" y="4520552"/>
            <a:ext cx="3340361" cy="1382833"/>
            <a:chOff x="8146838" y="4520552"/>
            <a:chExt cx="3340361" cy="1382833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9489268" y="5441720"/>
              <a:ext cx="1997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400" dirty="0" err="1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ｍ</a:t>
              </a:r>
              <a:r>
                <a:rPr kumimoji="1"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L</a:t>
              </a:r>
              <a:r>
                <a:rPr kumimoji="1"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表示</a:t>
              </a: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8146838" y="4520552"/>
              <a:ext cx="1414528" cy="1152000"/>
              <a:chOff x="9975939" y="4203302"/>
              <a:chExt cx="1414528" cy="1152000"/>
            </a:xfrm>
          </p:grpSpPr>
          <p:sp>
            <p:nvSpPr>
              <p:cNvPr id="30" name="四角形吹き出し 29"/>
              <p:cNvSpPr/>
              <p:nvPr/>
            </p:nvSpPr>
            <p:spPr>
              <a:xfrm>
                <a:off x="9975939" y="4203302"/>
                <a:ext cx="1414528" cy="1152000"/>
              </a:xfrm>
              <a:prstGeom prst="wedgeRectCallout">
                <a:avLst>
                  <a:gd name="adj1" fmla="val -112870"/>
                  <a:gd name="adj2" fmla="val 42831"/>
                </a:avLst>
              </a:prstGeom>
              <a:solidFill>
                <a:schemeClr val="accent1">
                  <a:lumMod val="75000"/>
                </a:schemeClr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0692" y="4284302"/>
                <a:ext cx="1205022" cy="99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21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6245397" y="903847"/>
            <a:ext cx="5688000" cy="5721692"/>
            <a:chOff x="6245398" y="968844"/>
            <a:chExt cx="5688000" cy="5721692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6245398" y="968844"/>
              <a:ext cx="5688000" cy="5721692"/>
              <a:chOff x="6245398" y="968844"/>
              <a:chExt cx="5688000" cy="5721692"/>
            </a:xfrm>
          </p:grpSpPr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xmlns="" id="{DA687CF6-826A-4F16-87B2-F50CCB4CEE0C}"/>
                  </a:ext>
                </a:extLst>
              </p:cNvPr>
              <p:cNvSpPr/>
              <p:nvPr/>
            </p:nvSpPr>
            <p:spPr>
              <a:xfrm>
                <a:off x="6245398" y="968844"/>
                <a:ext cx="5688000" cy="5721692"/>
              </a:xfrm>
              <a:prstGeom prst="rect">
                <a:avLst/>
              </a:prstGeom>
              <a:solidFill>
                <a:srgbClr val="F1E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xmlns="" id="{3F2BB3A0-922A-4402-8B61-C07A99950C76}"/>
                  </a:ext>
                </a:extLst>
              </p:cNvPr>
              <p:cNvSpPr txBox="1"/>
              <p:nvPr/>
            </p:nvSpPr>
            <p:spPr>
              <a:xfrm>
                <a:off x="7923124" y="1266837"/>
                <a:ext cx="2449671" cy="5232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kumimoji="1" sz="280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defRPr>
                </a:lvl1pPr>
              </a:lstStyle>
              <a:p>
                <a:r>
                  <a:rPr lang="ja-JP" altLang="en-US" dirty="0"/>
                  <a:t>投与された量</a:t>
                </a:r>
                <a:endParaRPr lang="en-US" altLang="ja-JP" dirty="0"/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071" y="4244095"/>
              <a:ext cx="3300991" cy="2212853"/>
            </a:xfrm>
            <a:prstGeom prst="rect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227945" y="918042"/>
            <a:ext cx="5688000" cy="5721692"/>
            <a:chOff x="227945" y="918042"/>
            <a:chExt cx="5688000" cy="5721692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xmlns="" id="{7215E7B7-FC27-45FE-9283-05418F9633D7}"/>
                </a:ext>
              </a:extLst>
            </p:cNvPr>
            <p:cNvSpPr/>
            <p:nvPr/>
          </p:nvSpPr>
          <p:spPr>
            <a:xfrm>
              <a:off x="227945" y="918042"/>
              <a:ext cx="5688000" cy="5721692"/>
            </a:xfrm>
            <a:prstGeom prst="rect">
              <a:avLst/>
            </a:prstGeom>
            <a:solidFill>
              <a:srgbClr val="F1E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xmlns="" id="{3F2BB3A0-922A-4402-8B61-C07A99950C76}"/>
                </a:ext>
              </a:extLst>
            </p:cNvPr>
            <p:cNvSpPr txBox="1"/>
            <p:nvPr/>
          </p:nvSpPr>
          <p:spPr>
            <a:xfrm>
              <a:off x="1505524" y="1199427"/>
              <a:ext cx="3460482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予定していた投与量</a:t>
              </a:r>
              <a:endParaRPr kumimoji="1" lang="en-US" altLang="ja-JP" sz="2800" u="sng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26" y="2485379"/>
              <a:ext cx="2058528" cy="1922400"/>
            </a:xfrm>
            <a:prstGeom prst="rect">
              <a:avLst/>
            </a:prstGeom>
          </p:spPr>
        </p:pic>
      </p:grpSp>
      <p:sp>
        <p:nvSpPr>
          <p:cNvPr id="44" name="字幕 2">
            <a:extLst>
              <a:ext uri="{FF2B5EF4-FFF2-40B4-BE49-F238E27FC236}">
                <a16:creationId xmlns:a16="http://schemas.microsoft.com/office/drawing/2014/main" xmlns="" id="{C7E8C43E-0AFF-4A0C-BB34-57ABADEEE380}"/>
              </a:ext>
            </a:extLst>
          </p:cNvPr>
          <p:cNvSpPr txBox="1">
            <a:spLocks/>
          </p:cNvSpPr>
          <p:nvPr/>
        </p:nvSpPr>
        <p:spPr>
          <a:xfrm>
            <a:off x="0" y="245715"/>
            <a:ext cx="12192000" cy="57757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事故のポイント　その１ 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84126" y="3713891"/>
            <a:ext cx="4660962" cy="606184"/>
            <a:chOff x="6064993" y="5483079"/>
            <a:chExt cx="4660962" cy="606184"/>
          </a:xfrm>
        </p:grpSpPr>
        <p:sp>
          <p:nvSpPr>
            <p:cNvPr id="23" name="字幕 2">
              <a:extLst>
                <a:ext uri="{FF2B5EF4-FFF2-40B4-BE49-F238E27FC236}">
                  <a16:creationId xmlns:a16="http://schemas.microsoft.com/office/drawing/2014/main" xmlns="" id="{E934A9EC-013C-4FFE-BE18-3A7E854BA05A}"/>
                </a:ext>
              </a:extLst>
            </p:cNvPr>
            <p:cNvSpPr txBox="1">
              <a:spLocks/>
            </p:cNvSpPr>
            <p:nvPr/>
          </p:nvSpPr>
          <p:spPr>
            <a:xfrm>
              <a:off x="6832697" y="5483079"/>
              <a:ext cx="3893258" cy="59482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ja-JP" sz="36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100</a:t>
              </a:r>
              <a:r>
                <a:rPr lang="ja-JP" altLang="en-US" sz="36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倍量を投与</a:t>
              </a:r>
            </a:p>
          </p:txBody>
        </p:sp>
        <p:grpSp>
          <p:nvGrpSpPr>
            <p:cNvPr id="49" name="グループ化 48"/>
            <p:cNvGrpSpPr/>
            <p:nvPr/>
          </p:nvGrpSpPr>
          <p:grpSpPr>
            <a:xfrm rot="16200000">
              <a:off x="6349139" y="5288035"/>
              <a:ext cx="517082" cy="1085374"/>
              <a:chOff x="3368468" y="3492974"/>
              <a:chExt cx="517082" cy="1085374"/>
            </a:xfrm>
          </p:grpSpPr>
          <p:sp>
            <p:nvSpPr>
              <p:cNvPr id="50" name="山形 49"/>
              <p:cNvSpPr/>
              <p:nvPr/>
            </p:nvSpPr>
            <p:spPr>
              <a:xfrm rot="5400000">
                <a:off x="3388391" y="3473051"/>
                <a:ext cx="477236" cy="517082"/>
              </a:xfrm>
              <a:prstGeom prst="chevron">
                <a:avLst>
                  <a:gd name="adj" fmla="val 62939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山形 50"/>
              <p:cNvSpPr/>
              <p:nvPr/>
            </p:nvSpPr>
            <p:spPr>
              <a:xfrm rot="5400000">
                <a:off x="3388391" y="3777120"/>
                <a:ext cx="477236" cy="517082"/>
              </a:xfrm>
              <a:prstGeom prst="chevron">
                <a:avLst>
                  <a:gd name="adj" fmla="val 62939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山形 51"/>
              <p:cNvSpPr/>
              <p:nvPr/>
            </p:nvSpPr>
            <p:spPr>
              <a:xfrm rot="5400000">
                <a:off x="3388391" y="4081189"/>
                <a:ext cx="477236" cy="517082"/>
              </a:xfrm>
              <a:prstGeom prst="chevron">
                <a:avLst>
                  <a:gd name="adj" fmla="val 62939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グループ化 8"/>
          <p:cNvGrpSpPr/>
          <p:nvPr/>
        </p:nvGrpSpPr>
        <p:grpSpPr>
          <a:xfrm>
            <a:off x="2055118" y="3098711"/>
            <a:ext cx="3414891" cy="1145384"/>
            <a:chOff x="2055118" y="3098711"/>
            <a:chExt cx="3414891" cy="1145384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xmlns="" id="{3F2BB3A0-922A-4402-8B61-C07A99950C76}"/>
                </a:ext>
              </a:extLst>
            </p:cNvPr>
            <p:cNvSpPr txBox="1"/>
            <p:nvPr/>
          </p:nvSpPr>
          <p:spPr>
            <a:xfrm>
              <a:off x="2055118" y="3098711"/>
              <a:ext cx="3414891" cy="695163"/>
            </a:xfrm>
            <a:prstGeom prst="rect">
              <a:avLst/>
            </a:prstGeom>
            <a:noFill/>
          </p:spPr>
          <p:txBody>
            <a:bodyPr wrap="square" bIns="216000" rtlCol="0">
              <a:spAutoFit/>
            </a:bodyPr>
            <a:lstStyle/>
            <a:p>
              <a:pPr algn="ctr"/>
              <a:r>
                <a:rPr kumimoji="1"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インスリン</a:t>
              </a:r>
              <a:r>
                <a:rPr kumimoji="1"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10</a:t>
              </a:r>
              <a:r>
                <a:rPr kumimoji="1"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単位</a:t>
              </a:r>
              <a:endParaRPr kumimoji="1" lang="en-US" altLang="ja-JP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xmlns="" id="{3F2BB3A0-922A-4402-8B61-C07A99950C76}"/>
                </a:ext>
              </a:extLst>
            </p:cNvPr>
            <p:cNvSpPr txBox="1"/>
            <p:nvPr/>
          </p:nvSpPr>
          <p:spPr>
            <a:xfrm>
              <a:off x="3062619" y="3548932"/>
              <a:ext cx="2214658" cy="695163"/>
            </a:xfrm>
            <a:prstGeom prst="rect">
              <a:avLst/>
            </a:prstGeom>
            <a:noFill/>
          </p:spPr>
          <p:txBody>
            <a:bodyPr wrap="square" bIns="216000" rtlCol="0">
              <a:spAutoFit/>
            </a:bodyPr>
            <a:lstStyle/>
            <a:p>
              <a:pPr algn="ctr"/>
              <a:r>
                <a:rPr kumimoji="1"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= 0.1mL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667673" y="4692356"/>
            <a:ext cx="3208696" cy="936073"/>
            <a:chOff x="1667673" y="4692356"/>
            <a:chExt cx="3208696" cy="93607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667673" y="4692356"/>
              <a:ext cx="2916000" cy="461666"/>
              <a:chOff x="2007472" y="4320075"/>
              <a:chExt cx="2916000" cy="461666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26867" y="3178755"/>
                <a:ext cx="277209" cy="2916000"/>
              </a:xfrm>
              <a:prstGeom prst="rect">
                <a:avLst/>
              </a:prstGeom>
            </p:spPr>
          </p:pic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xmlns="" id="{D9B3DEB6-1E88-4AC5-852D-B6F12B3F8270}"/>
                  </a:ext>
                </a:extLst>
              </p:cNvPr>
              <p:cNvSpPr/>
              <p:nvPr/>
            </p:nvSpPr>
            <p:spPr>
              <a:xfrm rot="16200000">
                <a:off x="4212981" y="4428691"/>
                <a:ext cx="461666" cy="244433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kumimoji="1" lang="en-US" altLang="ja-JP" sz="700" b="1" spc="-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UNI</a:t>
                </a:r>
                <a:endParaRPr lang="ja-JP" altLang="en-US" sz="700" b="1" spc="-100" dirty="0"/>
              </a:p>
            </p:txBody>
          </p: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xmlns="" id="{98DB1288-9261-4800-85F5-4FB400B0D47E}"/>
                </a:ext>
              </a:extLst>
            </p:cNvPr>
            <p:cNvSpPr txBox="1"/>
            <p:nvPr/>
          </p:nvSpPr>
          <p:spPr>
            <a:xfrm>
              <a:off x="1698156" y="5320652"/>
              <a:ext cx="31782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専用注射器</a:t>
              </a:r>
              <a:r>
                <a:rPr kumimoji="1" lang="en-US" altLang="ja-JP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(50</a:t>
              </a:r>
              <a:r>
                <a:rPr kumimoji="1"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単位用</a:t>
              </a:r>
              <a:r>
                <a:rPr kumimoji="1" lang="en-US" altLang="ja-JP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r>
                <a:rPr kumimoji="1"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使用の場合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512237" y="2244085"/>
            <a:ext cx="3545866" cy="1134940"/>
            <a:chOff x="5811124" y="1355764"/>
            <a:chExt cx="3545866" cy="1134940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xmlns="" id="{75F4B401-7854-415C-B216-34705C100480}"/>
                </a:ext>
              </a:extLst>
            </p:cNvPr>
            <p:cNvSpPr txBox="1"/>
            <p:nvPr/>
          </p:nvSpPr>
          <p:spPr>
            <a:xfrm>
              <a:off x="5966241" y="1967484"/>
              <a:ext cx="2852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インスリン</a:t>
              </a:r>
              <a:r>
                <a:rPr kumimoji="1"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10</a:t>
              </a:r>
              <a:r>
                <a:rPr kumimoji="1"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	</a:t>
              </a:r>
              <a:r>
                <a:rPr kumimoji="1"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mL</a:t>
              </a: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124" y="1355764"/>
              <a:ext cx="3545866" cy="589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9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xmlns="" id="{9A652FBE-A48C-41BD-ABA8-3AE7E6029717}"/>
              </a:ext>
            </a:extLst>
          </p:cNvPr>
          <p:cNvSpPr/>
          <p:nvPr/>
        </p:nvSpPr>
        <p:spPr>
          <a:xfrm>
            <a:off x="315455" y="2210003"/>
            <a:ext cx="11573020" cy="4511472"/>
          </a:xfrm>
          <a:prstGeom prst="rect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字幕 2">
            <a:extLst>
              <a:ext uri="{FF2B5EF4-FFF2-40B4-BE49-F238E27FC236}">
                <a16:creationId xmlns:a16="http://schemas.microsoft.com/office/drawing/2014/main" xmlns="" id="{DE71D581-B7EE-4B8F-AB41-DC59C84405E6}"/>
              </a:ext>
            </a:extLst>
          </p:cNvPr>
          <p:cNvSpPr txBox="1">
            <a:spLocks/>
          </p:cNvSpPr>
          <p:nvPr/>
        </p:nvSpPr>
        <p:spPr>
          <a:xfrm>
            <a:off x="1022913" y="957261"/>
            <a:ext cx="7988253" cy="59482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投与したインスリン</a:t>
            </a:r>
            <a:r>
              <a:rPr lang="en-US" altLang="ja-JP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10mL(1000</a:t>
            </a:r>
            <a:r>
              <a:rPr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単位</a:t>
            </a:r>
            <a:r>
              <a:rPr lang="en-US" altLang="ja-JP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</a:p>
        </p:txBody>
      </p:sp>
      <p:sp>
        <p:nvSpPr>
          <p:cNvPr id="123" name="字幕 2">
            <a:extLst>
              <a:ext uri="{FF2B5EF4-FFF2-40B4-BE49-F238E27FC236}">
                <a16:creationId xmlns:a16="http://schemas.microsoft.com/office/drawing/2014/main" xmlns="" id="{26ACE339-C83A-425B-A623-933F3BC7AE65}"/>
              </a:ext>
            </a:extLst>
          </p:cNvPr>
          <p:cNvSpPr txBox="1">
            <a:spLocks/>
          </p:cNvSpPr>
          <p:nvPr/>
        </p:nvSpPr>
        <p:spPr>
          <a:xfrm>
            <a:off x="5201371" y="2320548"/>
            <a:ext cx="1960096" cy="59482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ja-JP" altLang="en-US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30720" y="1815507"/>
            <a:ext cx="302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専用注射器</a:t>
            </a:r>
            <a:r>
              <a:rPr kumimoji="1" lang="en-US" altLang="ja-JP" sz="1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(50</a:t>
            </a:r>
            <a:r>
              <a:rPr kumimoji="1" lang="ja-JP" altLang="en-US" sz="1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単位用</a:t>
            </a:r>
            <a:r>
              <a:rPr kumimoji="1" lang="en-US" altLang="ja-JP" sz="1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1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使用の場合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63FCF163-9F55-48ED-AE8B-02612F9A8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390024" y="2031348"/>
            <a:ext cx="2828098" cy="2628000"/>
          </a:xfrm>
          <a:prstGeom prst="rect">
            <a:avLst/>
          </a:prstGeom>
        </p:spPr>
      </p:pic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xmlns="" id="{1FF17FE4-BAF3-46A9-907A-9DD6B3311232}"/>
              </a:ext>
            </a:extLst>
          </p:cNvPr>
          <p:cNvSpPr/>
          <p:nvPr/>
        </p:nvSpPr>
        <p:spPr>
          <a:xfrm rot="420000">
            <a:off x="1606377" y="3166943"/>
            <a:ext cx="528809" cy="481988"/>
          </a:xfrm>
          <a:custGeom>
            <a:avLst/>
            <a:gdLst>
              <a:gd name="connsiteX0" fmla="*/ 0 w 528809"/>
              <a:gd name="connsiteY0" fmla="*/ 66101 h 481988"/>
              <a:gd name="connsiteX1" fmla="*/ 484742 w 528809"/>
              <a:gd name="connsiteY1" fmla="*/ 481988 h 481988"/>
              <a:gd name="connsiteX2" fmla="*/ 528809 w 528809"/>
              <a:gd name="connsiteY2" fmla="*/ 421395 h 481988"/>
              <a:gd name="connsiteX3" fmla="*/ 55084 w 528809"/>
              <a:gd name="connsiteY3" fmla="*/ 0 h 481988"/>
              <a:gd name="connsiteX4" fmla="*/ 0 w 528809"/>
              <a:gd name="connsiteY4" fmla="*/ 66101 h 48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09" h="481988">
                <a:moveTo>
                  <a:pt x="0" y="66101"/>
                </a:moveTo>
                <a:lnTo>
                  <a:pt x="484742" y="481988"/>
                </a:lnTo>
                <a:lnTo>
                  <a:pt x="528809" y="421395"/>
                </a:lnTo>
                <a:lnTo>
                  <a:pt x="55084" y="0"/>
                </a:lnTo>
                <a:lnTo>
                  <a:pt x="0" y="66101"/>
                </a:lnTo>
                <a:close/>
              </a:path>
            </a:pathLst>
          </a:custGeom>
          <a:solidFill>
            <a:srgbClr val="1D4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5DD59F6C-BD0A-4964-9218-D893ACD71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1677814" y="3212571"/>
            <a:ext cx="457554" cy="406714"/>
          </a:xfrm>
          <a:prstGeom prst="rect">
            <a:avLst/>
          </a:prstGeom>
        </p:spPr>
      </p:pic>
      <p:sp>
        <p:nvSpPr>
          <p:cNvPr id="243" name="字幕 2">
            <a:extLst>
              <a:ext uri="{FF2B5EF4-FFF2-40B4-BE49-F238E27FC236}">
                <a16:creationId xmlns:a16="http://schemas.microsoft.com/office/drawing/2014/main" xmlns="" id="{A7E90CED-CFAF-4E3F-BA3B-AE8D3937046A}"/>
              </a:ext>
            </a:extLst>
          </p:cNvPr>
          <p:cNvSpPr txBox="1">
            <a:spLocks/>
          </p:cNvSpPr>
          <p:nvPr/>
        </p:nvSpPr>
        <p:spPr>
          <a:xfrm>
            <a:off x="1022914" y="1413579"/>
            <a:ext cx="7988253" cy="59482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インスリン専用注射器で量りとると・・・</a:t>
            </a:r>
          </a:p>
        </p:txBody>
      </p:sp>
      <p:sp>
        <p:nvSpPr>
          <p:cNvPr id="43" name="字幕 2">
            <a:extLst>
              <a:ext uri="{FF2B5EF4-FFF2-40B4-BE49-F238E27FC236}">
                <a16:creationId xmlns:a16="http://schemas.microsoft.com/office/drawing/2014/main" xmlns="" id="{C7E8C43E-0AFF-4A0C-BB34-57ABADEEE380}"/>
              </a:ext>
            </a:extLst>
          </p:cNvPr>
          <p:cNvSpPr txBox="1">
            <a:spLocks/>
          </p:cNvSpPr>
          <p:nvPr/>
        </p:nvSpPr>
        <p:spPr>
          <a:xfrm>
            <a:off x="0" y="245715"/>
            <a:ext cx="12192000" cy="57757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事故のポイント　その１ </a:t>
            </a:r>
          </a:p>
        </p:txBody>
      </p:sp>
      <p:sp>
        <p:nvSpPr>
          <p:cNvPr id="41" name="字幕 2">
            <a:extLst>
              <a:ext uri="{FF2B5EF4-FFF2-40B4-BE49-F238E27FC236}">
                <a16:creationId xmlns:a16="http://schemas.microsoft.com/office/drawing/2014/main" xmlns="" id="{8B5D6A87-7CCB-4867-94F6-C9D80327699A}"/>
              </a:ext>
            </a:extLst>
          </p:cNvPr>
          <p:cNvSpPr txBox="1">
            <a:spLocks/>
          </p:cNvSpPr>
          <p:nvPr/>
        </p:nvSpPr>
        <p:spPr>
          <a:xfrm>
            <a:off x="8797040" y="2670420"/>
            <a:ext cx="2950649" cy="4965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000" b="1" spc="-15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極端に多い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3774" y="1546481"/>
            <a:ext cx="240792" cy="302057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7806" y="2026037"/>
            <a:ext cx="240792" cy="3020574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1877" y="2006564"/>
            <a:ext cx="240792" cy="3020574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3632" y="2414711"/>
            <a:ext cx="240792" cy="3020574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2983" y="1102526"/>
            <a:ext cx="240792" cy="3020574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6306" y="1082329"/>
            <a:ext cx="240792" cy="3020574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5783" y="1573082"/>
            <a:ext cx="240792" cy="302057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7468" y="2498024"/>
            <a:ext cx="240792" cy="3020574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1317" y="2745591"/>
            <a:ext cx="240792" cy="3020574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57156" y="2978226"/>
            <a:ext cx="240792" cy="3020574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3632" y="3172297"/>
            <a:ext cx="240792" cy="302057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1918" y="3353041"/>
            <a:ext cx="240792" cy="3020574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0192" y="3544124"/>
            <a:ext cx="240792" cy="3020574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0975" y="3840598"/>
            <a:ext cx="240792" cy="3020574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91891" y="3781897"/>
            <a:ext cx="240792" cy="3020574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5138" y="4149764"/>
            <a:ext cx="240792" cy="3020574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0766" y="4105507"/>
            <a:ext cx="240792" cy="3020574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4783" y="4500390"/>
            <a:ext cx="240792" cy="3020574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4095" y="4445201"/>
            <a:ext cx="240792" cy="3020574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6357" y="4822387"/>
            <a:ext cx="240792" cy="3020574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xmlns="" id="{D99D8EBE-69D5-477E-A001-51E6E78B2787}"/>
              </a:ext>
            </a:extLst>
          </p:cNvPr>
          <p:cNvSpPr/>
          <p:nvPr/>
        </p:nvSpPr>
        <p:spPr>
          <a:xfrm>
            <a:off x="5514003" y="4192845"/>
            <a:ext cx="939889" cy="115177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xmlns="" id="{92B3D62B-C9E3-45B4-9052-0B966D27D454}"/>
              </a:ext>
            </a:extLst>
          </p:cNvPr>
          <p:cNvSpPr txBox="1"/>
          <p:nvPr/>
        </p:nvSpPr>
        <p:spPr>
          <a:xfrm>
            <a:off x="4001072" y="5430925"/>
            <a:ext cx="3965750" cy="9839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800" b="1">
                <a:ln w="28575">
                  <a:noFill/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9pPr>
          </a:lstStyle>
          <a:p>
            <a:r>
              <a:rPr lang="ja-JP" altLang="en-US" dirty="0"/>
              <a:t>医師に再確認</a:t>
            </a:r>
          </a:p>
        </p:txBody>
      </p:sp>
      <p:sp>
        <p:nvSpPr>
          <p:cNvPr id="39" name="字幕 2">
            <a:extLst>
              <a:ext uri="{FF2B5EF4-FFF2-40B4-BE49-F238E27FC236}">
                <a16:creationId xmlns:a16="http://schemas.microsoft.com/office/drawing/2014/main" xmlns="" id="{8C281C12-DB6B-4898-8347-4314EB708FD2}"/>
              </a:ext>
            </a:extLst>
          </p:cNvPr>
          <p:cNvSpPr txBox="1">
            <a:spLocks/>
          </p:cNvSpPr>
          <p:nvPr/>
        </p:nvSpPr>
        <p:spPr>
          <a:xfrm>
            <a:off x="1779703" y="3258549"/>
            <a:ext cx="8632595" cy="10867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b="1" dirty="0">
                <a:ln w="28575">
                  <a:noFill/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指示量が間違っているのでは</a:t>
            </a:r>
            <a:r>
              <a:rPr lang="en-US" altLang="ja-JP" sz="4800" b="1" dirty="0">
                <a:ln w="28575">
                  <a:noFill/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?</a:t>
            </a:r>
            <a:endParaRPr lang="ja-JP" altLang="en-US" sz="4800" b="1" dirty="0">
              <a:ln w="28575">
                <a:noFill/>
              </a:ln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フリーフォーム 39"/>
          <p:cNvSpPr/>
          <p:nvPr/>
        </p:nvSpPr>
        <p:spPr>
          <a:xfrm rot="420000">
            <a:off x="995629" y="2534587"/>
            <a:ext cx="483276" cy="476322"/>
          </a:xfrm>
          <a:custGeom>
            <a:avLst/>
            <a:gdLst>
              <a:gd name="connsiteX0" fmla="*/ 0 w 497183"/>
              <a:gd name="connsiteY0" fmla="*/ 372018 h 476322"/>
              <a:gd name="connsiteX1" fmla="*/ 278144 w 497183"/>
              <a:gd name="connsiteY1" fmla="*/ 27814 h 476322"/>
              <a:gd name="connsiteX2" fmla="*/ 323343 w 497183"/>
              <a:gd name="connsiteY2" fmla="*/ 0 h 476322"/>
              <a:gd name="connsiteX3" fmla="*/ 319866 w 497183"/>
              <a:gd name="connsiteY3" fmla="*/ 52152 h 476322"/>
              <a:gd name="connsiteX4" fmla="*/ 347680 w 497183"/>
              <a:gd name="connsiteY4" fmla="*/ 83443 h 476322"/>
              <a:gd name="connsiteX5" fmla="*/ 403309 w 497183"/>
              <a:gd name="connsiteY5" fmla="*/ 83443 h 476322"/>
              <a:gd name="connsiteX6" fmla="*/ 445031 w 497183"/>
              <a:gd name="connsiteY6" fmla="*/ 76489 h 476322"/>
              <a:gd name="connsiteX7" fmla="*/ 431124 w 497183"/>
              <a:gd name="connsiteY7" fmla="*/ 146025 h 476322"/>
              <a:gd name="connsiteX8" fmla="*/ 448508 w 497183"/>
              <a:gd name="connsiteY8" fmla="*/ 201654 h 476322"/>
              <a:gd name="connsiteX9" fmla="*/ 497183 w 497183"/>
              <a:gd name="connsiteY9" fmla="*/ 264237 h 476322"/>
              <a:gd name="connsiteX10" fmla="*/ 358111 w 497183"/>
              <a:gd name="connsiteY10" fmla="*/ 455461 h 476322"/>
              <a:gd name="connsiteX11" fmla="*/ 305959 w 497183"/>
              <a:gd name="connsiteY11" fmla="*/ 445031 h 476322"/>
              <a:gd name="connsiteX12" fmla="*/ 222515 w 497183"/>
              <a:gd name="connsiteY12" fmla="*/ 448508 h 476322"/>
              <a:gd name="connsiteX13" fmla="*/ 83443 w 497183"/>
              <a:gd name="connsiteY13" fmla="*/ 476322 h 476322"/>
              <a:gd name="connsiteX14" fmla="*/ 27814 w 497183"/>
              <a:gd name="connsiteY14" fmla="*/ 431124 h 476322"/>
              <a:gd name="connsiteX15" fmla="*/ 0 w 497183"/>
              <a:gd name="connsiteY15" fmla="*/ 372018 h 47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7183" h="476322">
                <a:moveTo>
                  <a:pt x="0" y="372018"/>
                </a:moveTo>
                <a:lnTo>
                  <a:pt x="278144" y="27814"/>
                </a:lnTo>
                <a:lnTo>
                  <a:pt x="323343" y="0"/>
                </a:lnTo>
                <a:lnTo>
                  <a:pt x="319866" y="52152"/>
                </a:lnTo>
                <a:lnTo>
                  <a:pt x="347680" y="83443"/>
                </a:lnTo>
                <a:lnTo>
                  <a:pt x="403309" y="83443"/>
                </a:lnTo>
                <a:lnTo>
                  <a:pt x="445031" y="76489"/>
                </a:lnTo>
                <a:lnTo>
                  <a:pt x="431124" y="146025"/>
                </a:lnTo>
                <a:lnTo>
                  <a:pt x="448508" y="201654"/>
                </a:lnTo>
                <a:lnTo>
                  <a:pt x="497183" y="264237"/>
                </a:lnTo>
                <a:lnTo>
                  <a:pt x="358111" y="455461"/>
                </a:lnTo>
                <a:lnTo>
                  <a:pt x="305959" y="445031"/>
                </a:lnTo>
                <a:lnTo>
                  <a:pt x="222515" y="448508"/>
                </a:lnTo>
                <a:lnTo>
                  <a:pt x="83443" y="476322"/>
                </a:lnTo>
                <a:lnTo>
                  <a:pt x="27814" y="431124"/>
                </a:lnTo>
                <a:lnTo>
                  <a:pt x="0" y="372018"/>
                </a:lnTo>
                <a:close/>
              </a:path>
            </a:pathLst>
          </a:custGeom>
          <a:solidFill>
            <a:srgbClr val="1D4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591827" y="2226017"/>
            <a:ext cx="498522" cy="474529"/>
          </a:xfrm>
          <a:custGeom>
            <a:avLst/>
            <a:gdLst>
              <a:gd name="connsiteX0" fmla="*/ 10664 w 498522"/>
              <a:gd name="connsiteY0" fmla="*/ 247928 h 474529"/>
              <a:gd name="connsiteX1" fmla="*/ 119965 w 498522"/>
              <a:gd name="connsiteY1" fmla="*/ 135961 h 474529"/>
              <a:gd name="connsiteX2" fmla="*/ 210606 w 498522"/>
              <a:gd name="connsiteY2" fmla="*/ 45321 h 474529"/>
              <a:gd name="connsiteX3" fmla="*/ 258592 w 498522"/>
              <a:gd name="connsiteY3" fmla="*/ 0 h 474529"/>
              <a:gd name="connsiteX4" fmla="*/ 479860 w 498522"/>
              <a:gd name="connsiteY4" fmla="*/ 2666 h 474529"/>
              <a:gd name="connsiteX5" fmla="*/ 493190 w 498522"/>
              <a:gd name="connsiteY5" fmla="*/ 34657 h 474529"/>
              <a:gd name="connsiteX6" fmla="*/ 493190 w 498522"/>
              <a:gd name="connsiteY6" fmla="*/ 69314 h 474529"/>
              <a:gd name="connsiteX7" fmla="*/ 495856 w 498522"/>
              <a:gd name="connsiteY7" fmla="*/ 101304 h 474529"/>
              <a:gd name="connsiteX8" fmla="*/ 498522 w 498522"/>
              <a:gd name="connsiteY8" fmla="*/ 133295 h 474529"/>
              <a:gd name="connsiteX9" fmla="*/ 498522 w 498522"/>
              <a:gd name="connsiteY9" fmla="*/ 162620 h 474529"/>
              <a:gd name="connsiteX10" fmla="*/ 402550 w 498522"/>
              <a:gd name="connsiteY10" fmla="*/ 261258 h 474529"/>
              <a:gd name="connsiteX11" fmla="*/ 410547 w 498522"/>
              <a:gd name="connsiteY11" fmla="*/ 202608 h 474529"/>
              <a:gd name="connsiteX12" fmla="*/ 402550 w 498522"/>
              <a:gd name="connsiteY12" fmla="*/ 149290 h 474529"/>
              <a:gd name="connsiteX13" fmla="*/ 386554 w 498522"/>
              <a:gd name="connsiteY13" fmla="*/ 111968 h 474529"/>
              <a:gd name="connsiteX14" fmla="*/ 349232 w 498522"/>
              <a:gd name="connsiteY14" fmla="*/ 95973 h 474529"/>
              <a:gd name="connsiteX15" fmla="*/ 303912 w 498522"/>
              <a:gd name="connsiteY15" fmla="*/ 117300 h 474529"/>
              <a:gd name="connsiteX16" fmla="*/ 258592 w 498522"/>
              <a:gd name="connsiteY16" fmla="*/ 170617 h 474529"/>
              <a:gd name="connsiteX17" fmla="*/ 215937 w 498522"/>
              <a:gd name="connsiteY17" fmla="*/ 239931 h 474529"/>
              <a:gd name="connsiteX18" fmla="*/ 183947 w 498522"/>
              <a:gd name="connsiteY18" fmla="*/ 301246 h 474529"/>
              <a:gd name="connsiteX19" fmla="*/ 151956 w 498522"/>
              <a:gd name="connsiteY19" fmla="*/ 354564 h 474529"/>
              <a:gd name="connsiteX20" fmla="*/ 127963 w 498522"/>
              <a:gd name="connsiteY20" fmla="*/ 421211 h 474529"/>
              <a:gd name="connsiteX21" fmla="*/ 117300 w 498522"/>
              <a:gd name="connsiteY21" fmla="*/ 474529 h 474529"/>
              <a:gd name="connsiteX22" fmla="*/ 34657 w 498522"/>
              <a:gd name="connsiteY22" fmla="*/ 391886 h 474529"/>
              <a:gd name="connsiteX23" fmla="*/ 7998 w 498522"/>
              <a:gd name="connsiteY23" fmla="*/ 346566 h 474529"/>
              <a:gd name="connsiteX24" fmla="*/ 0 w 498522"/>
              <a:gd name="connsiteY24" fmla="*/ 306578 h 474529"/>
              <a:gd name="connsiteX25" fmla="*/ 10664 w 498522"/>
              <a:gd name="connsiteY25" fmla="*/ 247928 h 47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8522" h="474529">
                <a:moveTo>
                  <a:pt x="10664" y="247928"/>
                </a:moveTo>
                <a:lnTo>
                  <a:pt x="119965" y="135961"/>
                </a:lnTo>
                <a:lnTo>
                  <a:pt x="210606" y="45321"/>
                </a:lnTo>
                <a:lnTo>
                  <a:pt x="258592" y="0"/>
                </a:lnTo>
                <a:lnTo>
                  <a:pt x="479860" y="2666"/>
                </a:lnTo>
                <a:lnTo>
                  <a:pt x="493190" y="34657"/>
                </a:lnTo>
                <a:lnTo>
                  <a:pt x="493190" y="69314"/>
                </a:lnTo>
                <a:lnTo>
                  <a:pt x="495856" y="101304"/>
                </a:lnTo>
                <a:lnTo>
                  <a:pt x="498522" y="133295"/>
                </a:lnTo>
                <a:lnTo>
                  <a:pt x="498522" y="162620"/>
                </a:lnTo>
                <a:lnTo>
                  <a:pt x="402550" y="261258"/>
                </a:lnTo>
                <a:lnTo>
                  <a:pt x="410547" y="202608"/>
                </a:lnTo>
                <a:lnTo>
                  <a:pt x="402550" y="149290"/>
                </a:lnTo>
                <a:lnTo>
                  <a:pt x="386554" y="111968"/>
                </a:lnTo>
                <a:lnTo>
                  <a:pt x="349232" y="95973"/>
                </a:lnTo>
                <a:lnTo>
                  <a:pt x="303912" y="117300"/>
                </a:lnTo>
                <a:lnTo>
                  <a:pt x="258592" y="170617"/>
                </a:lnTo>
                <a:lnTo>
                  <a:pt x="215937" y="239931"/>
                </a:lnTo>
                <a:lnTo>
                  <a:pt x="183947" y="301246"/>
                </a:lnTo>
                <a:lnTo>
                  <a:pt x="151956" y="354564"/>
                </a:lnTo>
                <a:lnTo>
                  <a:pt x="127963" y="421211"/>
                </a:lnTo>
                <a:lnTo>
                  <a:pt x="117300" y="474529"/>
                </a:lnTo>
                <a:lnTo>
                  <a:pt x="34657" y="391886"/>
                </a:lnTo>
                <a:lnTo>
                  <a:pt x="7998" y="346566"/>
                </a:lnTo>
                <a:lnTo>
                  <a:pt x="0" y="306578"/>
                </a:lnTo>
                <a:lnTo>
                  <a:pt x="10664" y="247928"/>
                </a:lnTo>
                <a:close/>
              </a:path>
            </a:pathLst>
          </a:custGeom>
          <a:solidFill>
            <a:srgbClr val="1D4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23" y="767988"/>
            <a:ext cx="3690588" cy="613642"/>
          </a:xfrm>
          <a:prstGeom prst="rect">
            <a:avLst/>
          </a:prstGeom>
        </p:spPr>
      </p:pic>
      <p:sp>
        <p:nvSpPr>
          <p:cNvPr id="244" name="字幕 2">
            <a:extLst>
              <a:ext uri="{FF2B5EF4-FFF2-40B4-BE49-F238E27FC236}">
                <a16:creationId xmlns:a16="http://schemas.microsoft.com/office/drawing/2014/main" xmlns="" id="{8B5D6A87-7CCB-4867-94F6-C9D80327699A}"/>
              </a:ext>
            </a:extLst>
          </p:cNvPr>
          <p:cNvSpPr txBox="1">
            <a:spLocks/>
          </p:cNvSpPr>
          <p:nvPr/>
        </p:nvSpPr>
        <p:spPr>
          <a:xfrm>
            <a:off x="7530217" y="1046785"/>
            <a:ext cx="4526871" cy="175703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ja-JP" sz="13800" b="1" spc="-1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13800" b="1" spc="-1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</a:t>
            </a:r>
          </a:p>
        </p:txBody>
      </p:sp>
    </p:spTree>
    <p:extLst>
      <p:ext uri="{BB962C8B-B14F-4D97-AF65-F5344CB8AC3E}">
        <p14:creationId xmlns:p14="http://schemas.microsoft.com/office/powerpoint/2010/main" val="2712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50"/>
                            </p:stCondLst>
                            <p:childTnLst>
                              <p:par>
                                <p:cTn id="55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50"/>
                            </p:stCondLst>
                            <p:childTnLst>
                              <p:par>
                                <p:cTn id="62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50"/>
                            </p:stCondLst>
                            <p:childTnLst>
                              <p:par>
                                <p:cTn id="69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8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9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1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repeatCount="5000" fill="hold" grpId="1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800"/>
                            </p:stCondLst>
                            <p:childTnLst>
                              <p:par>
                                <p:cTn id="14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3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55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5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2" animBg="1"/>
      <p:bldP spid="243" grpId="0"/>
      <p:bldP spid="41" grpId="0"/>
      <p:bldP spid="4" grpId="0" animBg="1"/>
      <p:bldP spid="245" grpId="0" animBg="1"/>
      <p:bldP spid="39" grpId="0" animBg="1"/>
      <p:bldP spid="40" grpId="0" animBg="1"/>
      <p:bldP spid="40" grpId="1" animBg="1"/>
      <p:bldP spid="8" grpId="0" animBg="1"/>
      <p:bldP spid="8" grpId="1" animBg="1"/>
      <p:bldP spid="2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字幕 2">
            <a:extLst>
              <a:ext uri="{FF2B5EF4-FFF2-40B4-BE49-F238E27FC236}">
                <a16:creationId xmlns:a16="http://schemas.microsoft.com/office/drawing/2014/main" xmlns="" id="{A131FA29-320E-4C67-91A7-C6DDEEDFEEA9}"/>
              </a:ext>
            </a:extLst>
          </p:cNvPr>
          <p:cNvSpPr txBox="1">
            <a:spLocks/>
          </p:cNvSpPr>
          <p:nvPr/>
        </p:nvSpPr>
        <p:spPr>
          <a:xfrm>
            <a:off x="256210" y="1240749"/>
            <a:ext cx="4753708" cy="594823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看護師の投与準備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6210" y="2037927"/>
            <a:ext cx="12085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●インスリン専用注射器を使用せず、</a:t>
            </a:r>
            <a:r>
              <a:rPr kumimoji="1" lang="en-US" altLang="ja-JP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10mL</a:t>
            </a:r>
            <a:r>
              <a:rPr kumimoji="1"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注射器を使用した。</a:t>
            </a:r>
            <a:endParaRPr kumimoji="1" lang="en-US" altLang="ja-JP" sz="3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xmlns="" id="{BFDE2AC4-1201-4E94-B061-D92DA8DB9607}"/>
              </a:ext>
            </a:extLst>
          </p:cNvPr>
          <p:cNvSpPr txBox="1">
            <a:spLocks/>
          </p:cNvSpPr>
          <p:nvPr/>
        </p:nvSpPr>
        <p:spPr>
          <a:xfrm>
            <a:off x="0" y="3265426"/>
            <a:ext cx="2781772" cy="7044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4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対策</a:t>
            </a:r>
            <a:r>
              <a:rPr lang="en-US" altLang="ja-JP" sz="4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lang="ja-JP" altLang="en-US" sz="44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xmlns="" id="{768826B6-A0FA-4237-8A6B-78A00B092744}"/>
              </a:ext>
            </a:extLst>
          </p:cNvPr>
          <p:cNvSpPr txBox="1">
            <a:spLocks/>
          </p:cNvSpPr>
          <p:nvPr/>
        </p:nvSpPr>
        <p:spPr>
          <a:xfrm>
            <a:off x="0" y="245715"/>
            <a:ext cx="12192000" cy="57757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事故のポイント　その２ 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D9ECBC00-5E93-414D-B655-42B04D75B601}"/>
              </a:ext>
            </a:extLst>
          </p:cNvPr>
          <p:cNvSpPr/>
          <p:nvPr/>
        </p:nvSpPr>
        <p:spPr>
          <a:xfrm>
            <a:off x="0" y="963038"/>
            <a:ext cx="12192000" cy="79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字幕 2">
            <a:extLst>
              <a:ext uri="{FF2B5EF4-FFF2-40B4-BE49-F238E27FC236}">
                <a16:creationId xmlns:a16="http://schemas.microsoft.com/office/drawing/2014/main" xmlns="" id="{8C281C12-DB6B-4898-8347-4314EB708FD2}"/>
              </a:ext>
            </a:extLst>
          </p:cNvPr>
          <p:cNvSpPr txBox="1">
            <a:spLocks/>
          </p:cNvSpPr>
          <p:nvPr/>
        </p:nvSpPr>
        <p:spPr>
          <a:xfrm>
            <a:off x="1289257" y="4374934"/>
            <a:ext cx="6112442" cy="16240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tIns="468000" bIns="46800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b="1" dirty="0">
                <a:ln w="28575">
                  <a:noFill/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必ずインスリン専用注射器を使用する</a:t>
            </a:r>
          </a:p>
        </p:txBody>
      </p:sp>
      <p:sp>
        <p:nvSpPr>
          <p:cNvPr id="22" name="矢印: 下 3">
            <a:extLst>
              <a:ext uri="{FF2B5EF4-FFF2-40B4-BE49-F238E27FC236}">
                <a16:creationId xmlns:a16="http://schemas.microsoft.com/office/drawing/2014/main" xmlns="" id="{D99D8EBE-69D5-477E-A001-51E6E78B2787}"/>
              </a:ext>
            </a:extLst>
          </p:cNvPr>
          <p:cNvSpPr/>
          <p:nvPr/>
        </p:nvSpPr>
        <p:spPr>
          <a:xfrm>
            <a:off x="3720284" y="3223161"/>
            <a:ext cx="939889" cy="115177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94" y="4173342"/>
            <a:ext cx="4105664" cy="25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1" grpId="0"/>
      <p:bldP spid="15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xmlns="" id="{F438D0DA-EE69-4388-983F-5656D73AC8C9}"/>
              </a:ext>
            </a:extLst>
          </p:cNvPr>
          <p:cNvSpPr/>
          <p:nvPr/>
        </p:nvSpPr>
        <p:spPr>
          <a:xfrm>
            <a:off x="291402" y="341644"/>
            <a:ext cx="11575701" cy="6179736"/>
          </a:xfrm>
          <a:prstGeom prst="rect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95CA9A2E-1B2B-4752-B0F6-975B384C0DCD}"/>
              </a:ext>
            </a:extLst>
          </p:cNvPr>
          <p:cNvSpPr txBox="1"/>
          <p:nvPr/>
        </p:nvSpPr>
        <p:spPr>
          <a:xfrm>
            <a:off x="2730752" y="5605523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400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r>
              <a:rPr lang="ja-JP" altLang="en-US" dirty="0"/>
              <a:t>自施設に合った方法で注意喚起を行う</a:t>
            </a:r>
            <a:endParaRPr lang="en-US" altLang="ja-JP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95CA9A2E-1B2B-4752-B0F6-975B384C0DCD}"/>
              </a:ext>
            </a:extLst>
          </p:cNvPr>
          <p:cNvSpPr txBox="1"/>
          <p:nvPr/>
        </p:nvSpPr>
        <p:spPr>
          <a:xfrm>
            <a:off x="446044" y="618404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インスリン専用注射器を必ず使うように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87" y="1603050"/>
            <a:ext cx="2103666" cy="3924000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5433566" y="2805552"/>
            <a:ext cx="5454084" cy="2592000"/>
            <a:chOff x="5433566" y="2805552"/>
            <a:chExt cx="5454084" cy="259200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436834" y="2805552"/>
              <a:ext cx="5450816" cy="2592000"/>
              <a:chOff x="5436834" y="2805552"/>
              <a:chExt cx="5450816" cy="2592000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xmlns="" id="{79590755-227C-491A-BB95-E4C0735B825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36834" y="2805552"/>
                <a:ext cx="5450816" cy="2592000"/>
                <a:chOff x="6534805" y="1870385"/>
                <a:chExt cx="4114802" cy="1956693"/>
              </a:xfrm>
            </p:grpSpPr>
            <p:sp>
              <p:nvSpPr>
                <p:cNvPr id="4" name="直方体 3">
                  <a:extLst>
                    <a:ext uri="{FF2B5EF4-FFF2-40B4-BE49-F238E27FC236}">
                      <a16:creationId xmlns:a16="http://schemas.microsoft.com/office/drawing/2014/main" xmlns="" id="{B10C57D9-03D4-4F33-867A-EFDA3C0D34AF}"/>
                    </a:ext>
                  </a:extLst>
                </p:cNvPr>
                <p:cNvSpPr/>
                <p:nvPr/>
              </p:nvSpPr>
              <p:spPr>
                <a:xfrm>
                  <a:off x="7057272" y="1870385"/>
                  <a:ext cx="3592335" cy="1405945"/>
                </a:xfrm>
                <a:prstGeom prst="cub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直方体 12">
                  <a:extLst>
                    <a:ext uri="{FF2B5EF4-FFF2-40B4-BE49-F238E27FC236}">
                      <a16:creationId xmlns:a16="http://schemas.microsoft.com/office/drawing/2014/main" xmlns="" id="{295E57D9-963B-4E0D-A0BB-00A9E26F3DBF}"/>
                    </a:ext>
                  </a:extLst>
                </p:cNvPr>
                <p:cNvSpPr/>
                <p:nvPr/>
              </p:nvSpPr>
              <p:spPr>
                <a:xfrm>
                  <a:off x="6534805" y="2479126"/>
                  <a:ext cx="3683877" cy="1347952"/>
                </a:xfrm>
                <a:prstGeom prst="cube">
                  <a:avLst>
                    <a:gd name="adj" fmla="val 45253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" name="直線コネクタ 9">
                  <a:extLst>
                    <a:ext uri="{FF2B5EF4-FFF2-40B4-BE49-F238E27FC236}">
                      <a16:creationId xmlns:a16="http://schemas.microsoft.com/office/drawing/2014/main" xmlns="" id="{29F40243-E50E-4496-9DB9-17A52A0E0243}"/>
                    </a:ext>
                  </a:extLst>
                </p:cNvPr>
                <p:cNvCxnSpPr>
                  <a:cxnSpLocks/>
                  <a:stCxn id="16" idx="2"/>
                </p:cNvCxnSpPr>
                <p:nvPr/>
              </p:nvCxnSpPr>
              <p:spPr>
                <a:xfrm flipH="1">
                  <a:off x="7133897" y="2492921"/>
                  <a:ext cx="5896" cy="59712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xmlns="" id="{2E7B28EE-8D3E-4A5B-B23F-97183DE4E2EC}"/>
                    </a:ext>
                  </a:extLst>
                </p:cNvPr>
                <p:cNvSpPr/>
                <p:nvPr/>
              </p:nvSpPr>
              <p:spPr>
                <a:xfrm>
                  <a:off x="7136601" y="2474522"/>
                  <a:ext cx="3086711" cy="634187"/>
                </a:xfrm>
                <a:custGeom>
                  <a:avLst/>
                  <a:gdLst>
                    <a:gd name="connsiteX0" fmla="*/ 0 w 3074276"/>
                    <a:gd name="connsiteY0" fmla="*/ 0 h 606972"/>
                    <a:gd name="connsiteX1" fmla="*/ 3074276 w 3074276"/>
                    <a:gd name="connsiteY1" fmla="*/ 7883 h 606972"/>
                    <a:gd name="connsiteX2" fmla="*/ 2475186 w 3074276"/>
                    <a:gd name="connsiteY2" fmla="*/ 606972 h 606972"/>
                    <a:gd name="connsiteX3" fmla="*/ 15765 w 3074276"/>
                    <a:gd name="connsiteY3" fmla="*/ 591207 h 606972"/>
                    <a:gd name="connsiteX4" fmla="*/ 0 w 3074276"/>
                    <a:gd name="connsiteY4" fmla="*/ 0 h 60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276" h="606972">
                      <a:moveTo>
                        <a:pt x="0" y="0"/>
                      </a:moveTo>
                      <a:lnTo>
                        <a:pt x="3074276" y="7883"/>
                      </a:lnTo>
                      <a:lnTo>
                        <a:pt x="2475186" y="606972"/>
                      </a:lnTo>
                      <a:lnTo>
                        <a:pt x="15765" y="591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A6C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: 図形 15">
                  <a:extLst>
                    <a:ext uri="{FF2B5EF4-FFF2-40B4-BE49-F238E27FC236}">
                      <a16:creationId xmlns:a16="http://schemas.microsoft.com/office/drawing/2014/main" xmlns="" id="{C7C39D55-01CC-4ABE-86B2-4F7CDE8ED2B3}"/>
                    </a:ext>
                  </a:extLst>
                </p:cNvPr>
                <p:cNvSpPr/>
                <p:nvPr/>
              </p:nvSpPr>
              <p:spPr>
                <a:xfrm>
                  <a:off x="6540368" y="2492921"/>
                  <a:ext cx="599425" cy="605258"/>
                </a:xfrm>
                <a:custGeom>
                  <a:avLst/>
                  <a:gdLst>
                    <a:gd name="connsiteX0" fmla="*/ 0 w 591207"/>
                    <a:gd name="connsiteY0" fmla="*/ 583324 h 583324"/>
                    <a:gd name="connsiteX1" fmla="*/ 591207 w 591207"/>
                    <a:gd name="connsiteY1" fmla="*/ 567559 h 583324"/>
                    <a:gd name="connsiteX2" fmla="*/ 591207 w 591207"/>
                    <a:gd name="connsiteY2" fmla="*/ 0 h 583324"/>
                    <a:gd name="connsiteX3" fmla="*/ 0 w 591207"/>
                    <a:gd name="connsiteY3" fmla="*/ 583324 h 583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1207" h="583324">
                      <a:moveTo>
                        <a:pt x="0" y="583324"/>
                      </a:moveTo>
                      <a:lnTo>
                        <a:pt x="591207" y="567559"/>
                      </a:lnTo>
                      <a:lnTo>
                        <a:pt x="591207" y="0"/>
                      </a:lnTo>
                      <a:lnTo>
                        <a:pt x="0" y="583324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xmlns="" id="{BC904FDC-F6C3-464D-AB25-8F6C0EB3DFB1}"/>
                    </a:ext>
                  </a:extLst>
                </p:cNvPr>
                <p:cNvSpPr/>
                <p:nvPr/>
              </p:nvSpPr>
              <p:spPr>
                <a:xfrm>
                  <a:off x="7647165" y="2518267"/>
                  <a:ext cx="591207" cy="590441"/>
                </a:xfrm>
                <a:custGeom>
                  <a:avLst/>
                  <a:gdLst>
                    <a:gd name="connsiteX0" fmla="*/ 0 w 591207"/>
                    <a:gd name="connsiteY0" fmla="*/ 583324 h 583324"/>
                    <a:gd name="connsiteX1" fmla="*/ 591207 w 591207"/>
                    <a:gd name="connsiteY1" fmla="*/ 567559 h 583324"/>
                    <a:gd name="connsiteX2" fmla="*/ 591207 w 591207"/>
                    <a:gd name="connsiteY2" fmla="*/ 0 h 583324"/>
                    <a:gd name="connsiteX3" fmla="*/ 0 w 591207"/>
                    <a:gd name="connsiteY3" fmla="*/ 583324 h 583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1207" h="583324">
                      <a:moveTo>
                        <a:pt x="0" y="583324"/>
                      </a:moveTo>
                      <a:lnTo>
                        <a:pt x="591207" y="567559"/>
                      </a:lnTo>
                      <a:lnTo>
                        <a:pt x="591207" y="0"/>
                      </a:lnTo>
                      <a:lnTo>
                        <a:pt x="0" y="583324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xmlns="" id="{B6279A22-860C-4C22-9A4E-AF6C4E184C92}"/>
                    </a:ext>
                  </a:extLst>
                </p:cNvPr>
                <p:cNvSpPr/>
                <p:nvPr/>
              </p:nvSpPr>
              <p:spPr>
                <a:xfrm>
                  <a:off x="8667403" y="2514854"/>
                  <a:ext cx="591207" cy="593854"/>
                </a:xfrm>
                <a:custGeom>
                  <a:avLst/>
                  <a:gdLst>
                    <a:gd name="connsiteX0" fmla="*/ 0 w 591207"/>
                    <a:gd name="connsiteY0" fmla="*/ 583324 h 583324"/>
                    <a:gd name="connsiteX1" fmla="*/ 591207 w 591207"/>
                    <a:gd name="connsiteY1" fmla="*/ 567559 h 583324"/>
                    <a:gd name="connsiteX2" fmla="*/ 591207 w 591207"/>
                    <a:gd name="connsiteY2" fmla="*/ 0 h 583324"/>
                    <a:gd name="connsiteX3" fmla="*/ 0 w 591207"/>
                    <a:gd name="connsiteY3" fmla="*/ 583324 h 583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1207" h="583324">
                      <a:moveTo>
                        <a:pt x="0" y="583324"/>
                      </a:moveTo>
                      <a:lnTo>
                        <a:pt x="591207" y="567559"/>
                      </a:lnTo>
                      <a:lnTo>
                        <a:pt x="591207" y="0"/>
                      </a:lnTo>
                      <a:lnTo>
                        <a:pt x="0" y="583324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3" name="図 32">
                  <a:extLst>
                    <a:ext uri="{FF2B5EF4-FFF2-40B4-BE49-F238E27FC236}">
                      <a16:creationId xmlns:a16="http://schemas.microsoft.com/office/drawing/2014/main" xmlns="" id="{1938F09F-8D7B-4D53-B863-FA9FA9C210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944822">
                  <a:off x="6480910" y="3132515"/>
                  <a:ext cx="1044000" cy="101341"/>
                </a:xfrm>
                <a:prstGeom prst="rect">
                  <a:avLst/>
                </a:prstGeom>
              </p:spPr>
            </p:pic>
            <p:pic>
              <p:nvPicPr>
                <p:cNvPr id="34" name="図 33">
                  <a:extLst>
                    <a:ext uri="{FF2B5EF4-FFF2-40B4-BE49-F238E27FC236}">
                      <a16:creationId xmlns:a16="http://schemas.microsoft.com/office/drawing/2014/main" xmlns="" id="{43ACF8C7-45BC-4D91-B132-1A6FDAF38D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944822">
                  <a:off x="6692217" y="3106528"/>
                  <a:ext cx="1044000" cy="101341"/>
                </a:xfrm>
                <a:prstGeom prst="rect">
                  <a:avLst/>
                </a:prstGeom>
              </p:spPr>
            </p:pic>
            <p:pic>
              <p:nvPicPr>
                <p:cNvPr id="35" name="図 34">
                  <a:extLst>
                    <a:ext uri="{FF2B5EF4-FFF2-40B4-BE49-F238E27FC236}">
                      <a16:creationId xmlns:a16="http://schemas.microsoft.com/office/drawing/2014/main" xmlns="" id="{0D8D88D5-A0C8-4C75-83A7-38C4841C4F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944822">
                  <a:off x="6796391" y="3122108"/>
                  <a:ext cx="1044000" cy="101341"/>
                </a:xfrm>
                <a:prstGeom prst="rect">
                  <a:avLst/>
                </a:prstGeom>
              </p:spPr>
            </p:pic>
            <p:pic>
              <p:nvPicPr>
                <p:cNvPr id="36" name="図 35">
                  <a:extLst>
                    <a:ext uri="{FF2B5EF4-FFF2-40B4-BE49-F238E27FC236}">
                      <a16:creationId xmlns:a16="http://schemas.microsoft.com/office/drawing/2014/main" xmlns="" id="{F5FDF7B6-6DEF-454C-8468-71193AD6A2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944822">
                  <a:off x="6573862" y="3115914"/>
                  <a:ext cx="1044000" cy="101341"/>
                </a:xfrm>
                <a:prstGeom prst="rect">
                  <a:avLst/>
                </a:prstGeom>
              </p:spPr>
            </p:pic>
            <p:pic>
              <p:nvPicPr>
                <p:cNvPr id="38" name="図 37">
                  <a:extLst>
                    <a:ext uri="{FF2B5EF4-FFF2-40B4-BE49-F238E27FC236}">
                      <a16:creationId xmlns:a16="http://schemas.microsoft.com/office/drawing/2014/main" xmlns="" id="{1D6AEFF9-3BC4-4688-9874-DA1FA37228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944822">
                  <a:off x="6897461" y="3146634"/>
                  <a:ext cx="1044000" cy="101341"/>
                </a:xfrm>
                <a:prstGeom prst="rect">
                  <a:avLst/>
                </a:prstGeom>
              </p:spPr>
            </p:pic>
            <p:pic>
              <p:nvPicPr>
                <p:cNvPr id="37" name="図 36">
                  <a:extLst>
                    <a:ext uri="{FF2B5EF4-FFF2-40B4-BE49-F238E27FC236}">
                      <a16:creationId xmlns:a16="http://schemas.microsoft.com/office/drawing/2014/main" xmlns="" id="{DA978A4F-8010-4B5F-8169-D66DFFFFC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65541">
                  <a:off x="8645698" y="3078338"/>
                  <a:ext cx="845998" cy="144000"/>
                </a:xfrm>
                <a:prstGeom prst="rect">
                  <a:avLst/>
                </a:prstGeom>
              </p:spPr>
            </p:pic>
            <p:pic>
              <p:nvPicPr>
                <p:cNvPr id="51" name="図 50">
                  <a:extLst>
                    <a:ext uri="{FF2B5EF4-FFF2-40B4-BE49-F238E27FC236}">
                      <a16:creationId xmlns:a16="http://schemas.microsoft.com/office/drawing/2014/main" xmlns="" id="{50B0051F-2F0B-4C16-9125-020DCD7AE6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65541">
                  <a:off x="9018727" y="2953032"/>
                  <a:ext cx="845998" cy="144000"/>
                </a:xfrm>
                <a:prstGeom prst="rect">
                  <a:avLst/>
                </a:prstGeom>
              </p:spPr>
            </p:pic>
            <p:pic>
              <p:nvPicPr>
                <p:cNvPr id="52" name="図 51">
                  <a:extLst>
                    <a:ext uri="{FF2B5EF4-FFF2-40B4-BE49-F238E27FC236}">
                      <a16:creationId xmlns:a16="http://schemas.microsoft.com/office/drawing/2014/main" xmlns="" id="{DEAF41F3-2710-4B05-AC88-64272BBCA0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65541">
                  <a:off x="8885195" y="3013693"/>
                  <a:ext cx="845998" cy="144000"/>
                </a:xfrm>
                <a:prstGeom prst="rect">
                  <a:avLst/>
                </a:prstGeom>
              </p:spPr>
            </p:pic>
            <p:pic>
              <p:nvPicPr>
                <p:cNvPr id="53" name="図 52">
                  <a:extLst>
                    <a:ext uri="{FF2B5EF4-FFF2-40B4-BE49-F238E27FC236}">
                      <a16:creationId xmlns:a16="http://schemas.microsoft.com/office/drawing/2014/main" xmlns="" id="{1990A6DC-583C-4D6B-8535-9EA986074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65541">
                  <a:off x="9048758" y="3072437"/>
                  <a:ext cx="845998" cy="144000"/>
                </a:xfrm>
                <a:prstGeom prst="rect">
                  <a:avLst/>
                </a:prstGeom>
              </p:spPr>
            </p:pic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xmlns="" id="{8F7F1420-FEC7-4D1A-B912-80360961212F}"/>
                    </a:ext>
                  </a:extLst>
                </p:cNvPr>
                <p:cNvSpPr/>
                <p:nvPr/>
              </p:nvSpPr>
              <p:spPr>
                <a:xfrm>
                  <a:off x="6534807" y="3090042"/>
                  <a:ext cx="3074276" cy="73309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7604278" y="3850345"/>
                <a:ext cx="569553" cy="1207607"/>
                <a:chOff x="7572641" y="3901580"/>
                <a:chExt cx="569553" cy="1207607"/>
              </a:xfrm>
            </p:grpSpPr>
            <p:pic>
              <p:nvPicPr>
                <p:cNvPr id="5" name="図 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0000">
                  <a:off x="8069689" y="3999404"/>
                  <a:ext cx="72505" cy="993155"/>
                </a:xfrm>
                <a:prstGeom prst="rect">
                  <a:avLst/>
                </a:prstGeom>
              </p:spPr>
            </p:pic>
            <p:pic>
              <p:nvPicPr>
                <p:cNvPr id="74" name="図 7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0000">
                  <a:off x="8013624" y="3901580"/>
                  <a:ext cx="72505" cy="993155"/>
                </a:xfrm>
                <a:prstGeom prst="rect">
                  <a:avLst/>
                </a:prstGeom>
              </p:spPr>
            </p:pic>
            <p:pic>
              <p:nvPicPr>
                <p:cNvPr id="75" name="図 7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0000">
                  <a:off x="7772488" y="4034331"/>
                  <a:ext cx="72505" cy="993155"/>
                </a:xfrm>
                <a:prstGeom prst="rect">
                  <a:avLst/>
                </a:prstGeom>
              </p:spPr>
            </p:pic>
            <p:pic>
              <p:nvPicPr>
                <p:cNvPr id="76" name="図 7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0000">
                  <a:off x="7716422" y="3936506"/>
                  <a:ext cx="72505" cy="993155"/>
                </a:xfrm>
                <a:prstGeom prst="rect">
                  <a:avLst/>
                </a:prstGeom>
              </p:spPr>
            </p:pic>
            <p:pic>
              <p:nvPicPr>
                <p:cNvPr id="77" name="図 7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0000">
                  <a:off x="7628707" y="4116032"/>
                  <a:ext cx="72505" cy="993155"/>
                </a:xfrm>
                <a:prstGeom prst="rect">
                  <a:avLst/>
                </a:prstGeom>
              </p:spPr>
            </p:pic>
            <p:pic>
              <p:nvPicPr>
                <p:cNvPr id="78" name="図 7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0000">
                  <a:off x="7572641" y="4018207"/>
                  <a:ext cx="72505" cy="993155"/>
                </a:xfrm>
                <a:prstGeom prst="rect">
                  <a:avLst/>
                </a:prstGeom>
              </p:spPr>
            </p:pic>
            <p:pic>
              <p:nvPicPr>
                <p:cNvPr id="80" name="図 7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0000">
                  <a:off x="7884052" y="3999137"/>
                  <a:ext cx="72505" cy="99315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xmlns="" id="{0EBAA443-43DA-4F21-8773-41F43E66E291}"/>
                </a:ext>
              </a:extLst>
            </p:cNvPr>
            <p:cNvGrpSpPr/>
            <p:nvPr/>
          </p:nvGrpSpPr>
          <p:grpSpPr>
            <a:xfrm>
              <a:off x="5433566" y="4417632"/>
              <a:ext cx="4072448" cy="971119"/>
              <a:chOff x="6966874" y="6361679"/>
              <a:chExt cx="3074276" cy="733095"/>
            </a:xfrm>
          </p:grpSpPr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xmlns="" id="{8F7F1420-FEC7-4D1A-B912-80360961212F}"/>
                  </a:ext>
                </a:extLst>
              </p:cNvPr>
              <p:cNvSpPr/>
              <p:nvPr/>
            </p:nvSpPr>
            <p:spPr>
              <a:xfrm>
                <a:off x="6966874" y="6361679"/>
                <a:ext cx="3074276" cy="7330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8" name="図 67">
                <a:extLst>
                  <a:ext uri="{FF2B5EF4-FFF2-40B4-BE49-F238E27FC236}">
                    <a16:creationId xmlns:a16="http://schemas.microsoft.com/office/drawing/2014/main" xmlns="" id="{DD0FA62C-002F-40E1-AA72-25BC79E2D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2489" y="6464758"/>
                <a:ext cx="1681032" cy="57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16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D86F9B2A-E91B-4401-B381-3D89AAEEBED5}"/>
              </a:ext>
            </a:extLst>
          </p:cNvPr>
          <p:cNvSpPr/>
          <p:nvPr/>
        </p:nvSpPr>
        <p:spPr>
          <a:xfrm>
            <a:off x="1744713" y="1040660"/>
            <a:ext cx="9936000" cy="796159"/>
          </a:xfrm>
          <a:prstGeom prst="rect">
            <a:avLst/>
          </a:prstGeom>
          <a:solidFill>
            <a:srgbClr val="F1E8D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インスリンバイアル製剤での事故～エピソード</a:t>
            </a:r>
            <a:r>
              <a:rPr kumimoji="1" lang="en-US" altLang="ja-JP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架空</a:t>
            </a:r>
            <a:r>
              <a:rPr kumimoji="1" lang="en-US" altLang="ja-JP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0B840D1D-C347-4547-9450-115770B2EA13}"/>
              </a:ext>
            </a:extLst>
          </p:cNvPr>
          <p:cNvSpPr/>
          <p:nvPr/>
        </p:nvSpPr>
        <p:spPr>
          <a:xfrm>
            <a:off x="701563" y="1048407"/>
            <a:ext cx="827690" cy="796159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7A7A2DF-1A66-47DC-85B8-651FC6AE00E6}"/>
              </a:ext>
            </a:extLst>
          </p:cNvPr>
          <p:cNvSpPr/>
          <p:nvPr/>
        </p:nvSpPr>
        <p:spPr>
          <a:xfrm>
            <a:off x="1744713" y="2036515"/>
            <a:ext cx="9936000" cy="796159"/>
          </a:xfrm>
          <a:prstGeom prst="rect">
            <a:avLst/>
          </a:prstGeom>
          <a:solidFill>
            <a:srgbClr val="F1E8D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  <a:alpha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事故のポイントを知る！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C9E5CE88-EC3C-4950-B0F9-D7C637063A31}"/>
              </a:ext>
            </a:extLst>
          </p:cNvPr>
          <p:cNvSpPr/>
          <p:nvPr/>
        </p:nvSpPr>
        <p:spPr>
          <a:xfrm>
            <a:off x="701563" y="2044262"/>
            <a:ext cx="827690" cy="796159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DEF6A782-BE3A-47A1-85ED-EA26B183A122}"/>
              </a:ext>
            </a:extLst>
          </p:cNvPr>
          <p:cNvSpPr/>
          <p:nvPr/>
        </p:nvSpPr>
        <p:spPr>
          <a:xfrm>
            <a:off x="1744713" y="3133795"/>
            <a:ext cx="9936000" cy="796159"/>
          </a:xfrm>
          <a:prstGeom prst="rect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再発防止策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DF0BE55A-D461-4E00-A94C-69F1E56A8D91}"/>
              </a:ext>
            </a:extLst>
          </p:cNvPr>
          <p:cNvSpPr/>
          <p:nvPr/>
        </p:nvSpPr>
        <p:spPr>
          <a:xfrm>
            <a:off x="701563" y="3133796"/>
            <a:ext cx="827690" cy="796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399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85826" y="1517402"/>
            <a:ext cx="11306376" cy="2307238"/>
            <a:chOff x="285826" y="1517402"/>
            <a:chExt cx="11306376" cy="2307238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xmlns="" id="{39F76A6A-4DEC-4330-B65D-CA3DDEB78C00}"/>
                </a:ext>
              </a:extLst>
            </p:cNvPr>
            <p:cNvSpPr/>
            <p:nvPr/>
          </p:nvSpPr>
          <p:spPr>
            <a:xfrm>
              <a:off x="563795" y="2235401"/>
              <a:ext cx="11028407" cy="1589239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xmlns="" id="{C74BA897-C737-496F-B3DA-A02B7B914CD6}"/>
                </a:ext>
              </a:extLst>
            </p:cNvPr>
            <p:cNvGrpSpPr/>
            <p:nvPr/>
          </p:nvGrpSpPr>
          <p:grpSpPr>
            <a:xfrm>
              <a:off x="285826" y="1517402"/>
              <a:ext cx="11306376" cy="2297738"/>
              <a:chOff x="227481" y="2171053"/>
              <a:chExt cx="11306376" cy="2498829"/>
            </a:xfrm>
          </p:grpSpPr>
          <p:sp>
            <p:nvSpPr>
              <p:cNvPr id="6" name="コンテンツ プレースホルダー 6">
                <a:extLst>
                  <a:ext uri="{FF2B5EF4-FFF2-40B4-BE49-F238E27FC236}">
                    <a16:creationId xmlns:a16="http://schemas.microsoft.com/office/drawing/2014/main" xmlns="" id="{F97DEA8F-3E7F-4CD5-A678-CBC1959B4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501" y="3048410"/>
                <a:ext cx="10893356" cy="162147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60"/>
                  </a:lnSpc>
                  <a:buNone/>
                </a:pPr>
                <a:r>
                  <a:rPr lang="ja-JP" altLang="en-US" kern="100" dirty="0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インスリンを指示する場合は単位で行う。</a:t>
                </a:r>
                <a:r>
                  <a:rPr lang="en-US" altLang="ja-JP" kern="100" dirty="0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/>
                </a:r>
                <a:br>
                  <a:rPr lang="en-US" altLang="ja-JP" kern="100" dirty="0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kern="100" dirty="0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インスリン専用注射器で</a:t>
                </a:r>
                <a:r>
                  <a:rPr lang="ja-JP" altLang="en-US" kern="100" dirty="0" smtClean="0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量り取れない</a:t>
                </a:r>
                <a:r>
                  <a:rPr lang="ja-JP" altLang="en-US" kern="100" dirty="0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場合</a:t>
                </a:r>
                <a:r>
                  <a:rPr lang="ja-JP" altLang="en-US" kern="100" dirty="0" smtClean="0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en-US" kern="100" dirty="0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、指示間違いを疑い、</a:t>
                </a:r>
                <a:r>
                  <a:rPr lang="ja-JP" altLang="en-US" kern="100" dirty="0" smtClean="0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指示した医師に</a:t>
                </a:r>
                <a:r>
                  <a:rPr lang="ja-JP" altLang="en-US" kern="100" dirty="0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確認する。</a:t>
                </a: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xmlns="" id="{9EFE9FC2-B36E-405E-A982-94E0640F9ECC}"/>
                  </a:ext>
                </a:extLst>
              </p:cNvPr>
              <p:cNvSpPr/>
              <p:nvPr/>
            </p:nvSpPr>
            <p:spPr>
              <a:xfrm>
                <a:off x="227481" y="2171053"/>
                <a:ext cx="6058330" cy="738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altLang="ja-JP" sz="2800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【</a:t>
                </a:r>
                <a:r>
                  <a:rPr lang="ja-JP" altLang="en-US" sz="2800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インスリンの</a:t>
                </a:r>
                <a:r>
                  <a:rPr lang="ja-JP" altLang="en-US" sz="2800" kern="100" dirty="0" smtClean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指示・確認</a:t>
                </a:r>
                <a:r>
                  <a:rPr lang="en-US" altLang="ja-JP" sz="2800" kern="100" dirty="0" smtClean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】</a:t>
                </a:r>
                <a:r>
                  <a:rPr lang="ja-JP" altLang="en-US" sz="2800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提言８</a:t>
                </a:r>
              </a:p>
            </p:txBody>
          </p:sp>
        </p:grpSp>
      </p:grpSp>
      <p:grpSp>
        <p:nvGrpSpPr>
          <p:cNvPr id="2" name="グループ化 1"/>
          <p:cNvGrpSpPr/>
          <p:nvPr/>
        </p:nvGrpSpPr>
        <p:grpSpPr>
          <a:xfrm>
            <a:off x="135516" y="113879"/>
            <a:ext cx="7960637" cy="942681"/>
            <a:chOff x="-43456" y="102289"/>
            <a:chExt cx="5785709" cy="942681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xmlns="" id="{6B225F42-DCB5-4C73-9FC8-790AF2097B5D}"/>
                </a:ext>
              </a:extLst>
            </p:cNvPr>
            <p:cNvSpPr/>
            <p:nvPr/>
          </p:nvSpPr>
          <p:spPr>
            <a:xfrm>
              <a:off x="-43456" y="102289"/>
              <a:ext cx="4576837" cy="547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24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医療</a:t>
              </a:r>
              <a:r>
                <a:rPr kumimoji="1" lang="ja-JP" altLang="en-US" sz="24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事故の再発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防止に向けた提言 第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15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号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xmlns="" id="{7DA6D780-CD56-420A-BC30-E10779E3D21F}"/>
                </a:ext>
              </a:extLst>
            </p:cNvPr>
            <p:cNvSpPr/>
            <p:nvPr/>
          </p:nvSpPr>
          <p:spPr>
            <a:xfrm>
              <a:off x="267813" y="497308"/>
              <a:ext cx="5474440" cy="547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24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薬剤の誤投与に係る死亡事例の分析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50563" y="4300451"/>
            <a:ext cx="11264335" cy="2136605"/>
            <a:chOff x="350563" y="4300451"/>
            <a:chExt cx="11264335" cy="2136605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xmlns="" id="{6F0F0F77-A8CD-48D2-8637-C2F4D095EF5E}"/>
                </a:ext>
              </a:extLst>
            </p:cNvPr>
            <p:cNvSpPr/>
            <p:nvPr/>
          </p:nvSpPr>
          <p:spPr>
            <a:xfrm>
              <a:off x="586491" y="5032520"/>
              <a:ext cx="11028407" cy="126455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xmlns="" id="{EB22C0E7-16A1-4648-B9AA-255F67D640E0}"/>
                </a:ext>
              </a:extLst>
            </p:cNvPr>
            <p:cNvSpPr/>
            <p:nvPr/>
          </p:nvSpPr>
          <p:spPr>
            <a:xfrm>
              <a:off x="872307" y="4982459"/>
              <a:ext cx="10329198" cy="1454597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4400">
                <a:lnSpc>
                  <a:spcPts val="3400"/>
                </a:lnSpc>
                <a:spcBef>
                  <a:spcPts val="1000"/>
                </a:spcBef>
              </a:pPr>
              <a:r>
                <a:rPr kumimoji="1" lang="ja-JP" altLang="ja-JP" sz="2800" kern="100" dirty="0">
                  <a:solidFill>
                    <a:srgbClr val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インスリンバイアル製剤からインスリンを量り取る際は、必ずインスリン専用注射器を使用し、他の注射器は使用</a:t>
              </a:r>
              <a:r>
                <a:rPr kumimoji="1" lang="ja-JP" altLang="ja-JP" sz="2800" kern="100" dirty="0" smtClean="0">
                  <a:solidFill>
                    <a:srgbClr val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しない</a:t>
              </a:r>
              <a:r>
                <a:rPr kumimoji="1" lang="ja-JP" altLang="en-US" sz="2800" kern="100" dirty="0" smtClean="0">
                  <a:solidFill>
                    <a:srgbClr val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。</a:t>
              </a:r>
              <a:endParaRPr kumimoji="1" lang="ja-JP" altLang="en-US" sz="2800" kern="1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xmlns="" id="{B743AE73-3B35-4EFA-B39D-C0C4264AD1BD}"/>
                </a:ext>
              </a:extLst>
            </p:cNvPr>
            <p:cNvSpPr/>
            <p:nvPr/>
          </p:nvSpPr>
          <p:spPr>
            <a:xfrm>
              <a:off x="350563" y="4300451"/>
              <a:ext cx="7441840" cy="738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ja-JP" sz="2800" kern="1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【</a:t>
              </a:r>
              <a:r>
                <a:rPr lang="ja-JP" altLang="en-US" sz="2800" kern="1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インスリン専用注射器の使用</a:t>
              </a:r>
              <a:r>
                <a:rPr lang="en-US" altLang="ja-JP" sz="2800" kern="1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】</a:t>
              </a:r>
              <a:r>
                <a:rPr lang="ja-JP" altLang="en-US" sz="2800" kern="1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提言９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xmlns="" id="{E15FA651-AC36-4970-BCA3-BB3B0BED2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1213" y="3612881"/>
            <a:ext cx="213360" cy="23835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F3151159-582B-4D10-9250-0C1BFD0B2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3338">
            <a:off x="8460270" y="3495455"/>
            <a:ext cx="213360" cy="23835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xmlns="" id="{6136C21B-0751-4F2F-8EFC-3DCB34963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87" y="4009228"/>
            <a:ext cx="813818" cy="11551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872307" y="2802554"/>
            <a:ext cx="6318606" cy="45719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992991" y="6115259"/>
            <a:ext cx="4644000" cy="45719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07D3F858-47B8-4D37-B507-C56159DE7C36}"/>
              </a:ext>
            </a:extLst>
          </p:cNvPr>
          <p:cNvSpPr/>
          <p:nvPr/>
        </p:nvSpPr>
        <p:spPr>
          <a:xfrm>
            <a:off x="1031456" y="728906"/>
            <a:ext cx="9936000" cy="3149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100"/>
              </a:lnSpc>
            </a:pP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インスリンバイアル製剤の取り扱いについて、</a:t>
            </a:r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これまでも</a:t>
            </a: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警鐘</a:t>
            </a: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鳴らされてきましたが</a:t>
            </a: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</a:p>
          <a:p>
            <a:pPr algn="ctr">
              <a:lnSpc>
                <a:spcPts val="4100"/>
              </a:lnSpc>
            </a:pP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残念ながら同じような事故が</a:t>
            </a: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繰り返されており</a:t>
            </a: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医療事故調査・支援センターにも</a:t>
            </a:r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死亡事例が</a:t>
            </a: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報告されています</a:t>
            </a: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ja-JP" altLang="en-US" sz="2800" dirty="0">
              <a:solidFill>
                <a:schemeClr val="accent1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07D3F858-47B8-4D37-B507-C56159DE7C36}"/>
              </a:ext>
            </a:extLst>
          </p:cNvPr>
          <p:cNvSpPr/>
          <p:nvPr/>
        </p:nvSpPr>
        <p:spPr>
          <a:xfrm>
            <a:off x="984766" y="4199131"/>
            <a:ext cx="10029381" cy="19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100"/>
              </a:lnSpc>
            </a:pP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</a:t>
            </a: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動画は、インスリンバイアル製剤に関連した、</a:t>
            </a:r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処方から投与</a:t>
            </a: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までに起こりうる事故</a:t>
            </a: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を防止することを</a:t>
            </a:r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目的として作成しています。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4568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4">
            <a:extLst>
              <a:ext uri="{FF2B5EF4-FFF2-40B4-BE49-F238E27FC236}">
                <a16:creationId xmlns:a16="http://schemas.microsoft.com/office/drawing/2014/main" xmlns="" id="{853868E7-835D-4954-9F5A-AAD8249E46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0669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ja-JP" altLang="en-US" sz="4000" spc="-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サブタイトル 5">
            <a:extLst>
              <a:ext uri="{FF2B5EF4-FFF2-40B4-BE49-F238E27FC236}">
                <a16:creationId xmlns:a16="http://schemas.microsoft.com/office/drawing/2014/main" xmlns="" id="{0ACA386E-F3E9-4694-BEB3-FABD1DC2CEE6}"/>
              </a:ext>
            </a:extLst>
          </p:cNvPr>
          <p:cNvSpPr txBox="1">
            <a:spLocks/>
          </p:cNvSpPr>
          <p:nvPr/>
        </p:nvSpPr>
        <p:spPr>
          <a:xfrm>
            <a:off x="2030530" y="1749455"/>
            <a:ext cx="8016240" cy="1679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endParaRPr lang="ja-JP" altLang="en-US" sz="1400" dirty="0">
              <a:solidFill>
                <a:schemeClr val="accent1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サブタイトル 5">
            <a:extLst>
              <a:ext uri="{FF2B5EF4-FFF2-40B4-BE49-F238E27FC236}">
                <a16:creationId xmlns:a16="http://schemas.microsoft.com/office/drawing/2014/main" xmlns="" id="{1AB7FD8C-7166-4CE8-A90F-8EDB2D574938}"/>
              </a:ext>
            </a:extLst>
          </p:cNvPr>
          <p:cNvSpPr txBox="1">
            <a:spLocks/>
          </p:cNvSpPr>
          <p:nvPr/>
        </p:nvSpPr>
        <p:spPr>
          <a:xfrm>
            <a:off x="11331" y="2668971"/>
            <a:ext cx="12042456" cy="102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一般社団法人　日本医療安全調査機構</a:t>
            </a:r>
          </a:p>
        </p:txBody>
      </p:sp>
      <p:sp>
        <p:nvSpPr>
          <p:cNvPr id="21" name="サブタイトル 5">
            <a:extLst>
              <a:ext uri="{FF2B5EF4-FFF2-40B4-BE49-F238E27FC236}">
                <a16:creationId xmlns:a16="http://schemas.microsoft.com/office/drawing/2014/main" xmlns="" id="{25C01F6E-2DC2-4CB5-9B51-2AF7A55F4908}"/>
              </a:ext>
            </a:extLst>
          </p:cNvPr>
          <p:cNvSpPr txBox="1">
            <a:spLocks/>
          </p:cNvSpPr>
          <p:nvPr/>
        </p:nvSpPr>
        <p:spPr>
          <a:xfrm>
            <a:off x="-11331" y="2945627"/>
            <a:ext cx="12192000" cy="38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医療事故調査・支援センター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22F9464E-AFFD-4783-903D-EF0641C11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87638" y="4815249"/>
            <a:ext cx="213360" cy="23835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FC8F5CD1-1136-43AB-A90C-8CEA770AD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3338">
            <a:off x="8775521" y="4651497"/>
            <a:ext cx="213360" cy="23835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80952B57-8A11-42B9-8758-E9B8D6017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52" y="5165270"/>
            <a:ext cx="813818" cy="11551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8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6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D86F9B2A-E91B-4401-B381-3D89AAEEBED5}"/>
              </a:ext>
            </a:extLst>
          </p:cNvPr>
          <p:cNvSpPr/>
          <p:nvPr/>
        </p:nvSpPr>
        <p:spPr>
          <a:xfrm>
            <a:off x="1744713" y="1040660"/>
            <a:ext cx="9936000" cy="796159"/>
          </a:xfrm>
          <a:prstGeom prst="rect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インスリンバイアル製剤での事故～エピソード</a:t>
            </a:r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架空</a:t>
            </a:r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0B840D1D-C347-4547-9450-115770B2EA13}"/>
              </a:ext>
            </a:extLst>
          </p:cNvPr>
          <p:cNvSpPr/>
          <p:nvPr/>
        </p:nvSpPr>
        <p:spPr>
          <a:xfrm>
            <a:off x="701563" y="1048407"/>
            <a:ext cx="827690" cy="796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55804F27-4205-4BD4-B38F-B654F9149CE7}"/>
              </a:ext>
            </a:extLst>
          </p:cNvPr>
          <p:cNvSpPr/>
          <p:nvPr/>
        </p:nvSpPr>
        <p:spPr>
          <a:xfrm>
            <a:off x="1752002" y="2031633"/>
            <a:ext cx="9936000" cy="796159"/>
          </a:xfrm>
          <a:prstGeom prst="rect">
            <a:avLst/>
          </a:prstGeom>
          <a:solidFill>
            <a:srgbClr val="F1E8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  <a:alpha val="2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事故のポイントを知る！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BBF95043-C30A-4505-B414-B9D885F01358}"/>
              </a:ext>
            </a:extLst>
          </p:cNvPr>
          <p:cNvSpPr/>
          <p:nvPr/>
        </p:nvSpPr>
        <p:spPr>
          <a:xfrm>
            <a:off x="708852" y="2039380"/>
            <a:ext cx="827690" cy="796159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537A84B4-DF9A-48CB-888A-BBA662C79BB4}"/>
              </a:ext>
            </a:extLst>
          </p:cNvPr>
          <p:cNvSpPr/>
          <p:nvPr/>
        </p:nvSpPr>
        <p:spPr>
          <a:xfrm>
            <a:off x="708852" y="3042982"/>
            <a:ext cx="827690" cy="796159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8C555BC6-E50B-441C-9108-8A3D4360A2F3}"/>
              </a:ext>
            </a:extLst>
          </p:cNvPr>
          <p:cNvSpPr/>
          <p:nvPr/>
        </p:nvSpPr>
        <p:spPr>
          <a:xfrm>
            <a:off x="1752002" y="3042982"/>
            <a:ext cx="9936000" cy="796159"/>
          </a:xfrm>
          <a:prstGeom prst="rect">
            <a:avLst/>
          </a:prstGeom>
          <a:solidFill>
            <a:srgbClr val="F1E8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  <a:alpha val="2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再発防止策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77A7A2DF-1A66-47DC-85B8-651FC6AE00E6}"/>
              </a:ext>
            </a:extLst>
          </p:cNvPr>
          <p:cNvSpPr/>
          <p:nvPr/>
        </p:nvSpPr>
        <p:spPr>
          <a:xfrm>
            <a:off x="1744713" y="2036515"/>
            <a:ext cx="9936000" cy="796159"/>
          </a:xfrm>
          <a:prstGeom prst="rect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事故のポイントを知る！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C9E5CE88-EC3C-4950-B0F9-D7C637063A31}"/>
              </a:ext>
            </a:extLst>
          </p:cNvPr>
          <p:cNvSpPr/>
          <p:nvPr/>
        </p:nvSpPr>
        <p:spPr>
          <a:xfrm>
            <a:off x="701563" y="2044262"/>
            <a:ext cx="827690" cy="796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58F7AA97-5793-4AD9-92F5-7485A82D4202}"/>
              </a:ext>
            </a:extLst>
          </p:cNvPr>
          <p:cNvSpPr/>
          <p:nvPr/>
        </p:nvSpPr>
        <p:spPr>
          <a:xfrm>
            <a:off x="701563" y="3047864"/>
            <a:ext cx="827690" cy="796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DEF6A782-BE3A-47A1-85ED-EA26B183A122}"/>
              </a:ext>
            </a:extLst>
          </p:cNvPr>
          <p:cNvSpPr/>
          <p:nvPr/>
        </p:nvSpPr>
        <p:spPr>
          <a:xfrm>
            <a:off x="1744713" y="3047864"/>
            <a:ext cx="9936000" cy="796159"/>
          </a:xfrm>
          <a:prstGeom prst="rect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再発防止策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07D3F858-47B8-4D37-B507-C56159DE7C36}"/>
              </a:ext>
            </a:extLst>
          </p:cNvPr>
          <p:cNvSpPr/>
          <p:nvPr/>
        </p:nvSpPr>
        <p:spPr>
          <a:xfrm>
            <a:off x="341644" y="152400"/>
            <a:ext cx="9936000" cy="796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動画の内容</a:t>
            </a:r>
            <a:endParaRPr kumimoji="1" lang="en-US" altLang="ja-JP" sz="2800" dirty="0">
              <a:solidFill>
                <a:schemeClr val="accent1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0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9" y="3581055"/>
            <a:ext cx="3918400" cy="2844000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8725231" y="1274196"/>
            <a:ext cx="2898782" cy="3837202"/>
            <a:chOff x="6464898" y="3286587"/>
            <a:chExt cx="2898782" cy="3837202"/>
          </a:xfrm>
        </p:grpSpPr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xmlns="" id="{BA748D4E-F26D-4DFE-9696-ACDD07C2BF9C}"/>
                </a:ext>
              </a:extLst>
            </p:cNvPr>
            <p:cNvGrpSpPr/>
            <p:nvPr/>
          </p:nvGrpSpPr>
          <p:grpSpPr>
            <a:xfrm>
              <a:off x="6464898" y="3286587"/>
              <a:ext cx="2898782" cy="3837202"/>
              <a:chOff x="391287" y="1510399"/>
              <a:chExt cx="2898782" cy="3837202"/>
            </a:xfrm>
          </p:grpSpPr>
          <p:grpSp>
            <p:nvGrpSpPr>
              <p:cNvPr id="100" name="グループ化 99">
                <a:extLst>
                  <a:ext uri="{FF2B5EF4-FFF2-40B4-BE49-F238E27FC236}">
                    <a16:creationId xmlns:a16="http://schemas.microsoft.com/office/drawing/2014/main" xmlns="" id="{E36E488D-FC47-41DF-9FC6-E2F897A2F62B}"/>
                  </a:ext>
                </a:extLst>
              </p:cNvPr>
              <p:cNvGrpSpPr/>
              <p:nvPr/>
            </p:nvGrpSpPr>
            <p:grpSpPr>
              <a:xfrm>
                <a:off x="391287" y="1510399"/>
                <a:ext cx="2898782" cy="3837202"/>
                <a:chOff x="8245352" y="1314868"/>
                <a:chExt cx="2898782" cy="3837202"/>
              </a:xfrm>
            </p:grpSpPr>
            <p:sp>
              <p:nvSpPr>
                <p:cNvPr id="106" name="正方形/長方形 105">
                  <a:extLst>
                    <a:ext uri="{FF2B5EF4-FFF2-40B4-BE49-F238E27FC236}">
                      <a16:creationId xmlns:a16="http://schemas.microsoft.com/office/drawing/2014/main" xmlns="" id="{A74A435C-0476-47C5-A688-E4E00D1444A1}"/>
                    </a:ext>
                  </a:extLst>
                </p:cNvPr>
                <p:cNvSpPr/>
                <p:nvPr/>
              </p:nvSpPr>
              <p:spPr>
                <a:xfrm>
                  <a:off x="8245352" y="1314868"/>
                  <a:ext cx="2898782" cy="38372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107" name="字幕 2">
                  <a:extLst>
                    <a:ext uri="{FF2B5EF4-FFF2-40B4-BE49-F238E27FC236}">
                      <a16:creationId xmlns:a16="http://schemas.microsoft.com/office/drawing/2014/main" xmlns="" id="{6B66F77B-0DE4-4E65-AD85-77EBFA74B6D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60796" y="1476487"/>
                  <a:ext cx="1867894" cy="365125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ja-JP" altLang="en-US" sz="20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指示書</a:t>
                  </a:r>
                </a:p>
              </p:txBody>
            </p:sp>
            <p:sp>
              <p:nvSpPr>
                <p:cNvPr id="108" name="正方形/長方形 107">
                  <a:extLst>
                    <a:ext uri="{FF2B5EF4-FFF2-40B4-BE49-F238E27FC236}">
                      <a16:creationId xmlns:a16="http://schemas.microsoft.com/office/drawing/2014/main" xmlns="" id="{9D3F483F-3299-4CFF-8D3D-7647818118F0}"/>
                    </a:ext>
                  </a:extLst>
                </p:cNvPr>
                <p:cNvSpPr/>
                <p:nvPr/>
              </p:nvSpPr>
              <p:spPr>
                <a:xfrm>
                  <a:off x="8457243" y="2369470"/>
                  <a:ext cx="2599544" cy="4318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109" name="正方形/長方形 108">
                  <a:extLst>
                    <a:ext uri="{FF2B5EF4-FFF2-40B4-BE49-F238E27FC236}">
                      <a16:creationId xmlns:a16="http://schemas.microsoft.com/office/drawing/2014/main" xmlns="" id="{F08D8D46-8EAB-4238-90F5-6C61A373B1B2}"/>
                    </a:ext>
                  </a:extLst>
                </p:cNvPr>
                <p:cNvSpPr/>
                <p:nvPr/>
              </p:nvSpPr>
              <p:spPr>
                <a:xfrm>
                  <a:off x="8457243" y="4637687"/>
                  <a:ext cx="2599544" cy="33267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110" name="正方形/長方形 109">
                  <a:extLst>
                    <a:ext uri="{FF2B5EF4-FFF2-40B4-BE49-F238E27FC236}">
                      <a16:creationId xmlns:a16="http://schemas.microsoft.com/office/drawing/2014/main" xmlns="" id="{A4717BDB-E8D0-47BC-BEA2-BBF102E27C8F}"/>
                    </a:ext>
                  </a:extLst>
                </p:cNvPr>
                <p:cNvSpPr/>
                <p:nvPr/>
              </p:nvSpPr>
              <p:spPr>
                <a:xfrm>
                  <a:off x="8457243" y="2369469"/>
                  <a:ext cx="460844" cy="43182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111" name="正方形/長方形 110">
                  <a:extLst>
                    <a:ext uri="{FF2B5EF4-FFF2-40B4-BE49-F238E27FC236}">
                      <a16:creationId xmlns:a16="http://schemas.microsoft.com/office/drawing/2014/main" xmlns="" id="{FD9B1F56-2592-4EEB-84DA-0580D1C5AE6D}"/>
                    </a:ext>
                  </a:extLst>
                </p:cNvPr>
                <p:cNvSpPr/>
                <p:nvPr/>
              </p:nvSpPr>
              <p:spPr>
                <a:xfrm>
                  <a:off x="8457243" y="2368357"/>
                  <a:ext cx="2599544" cy="21159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cxnSp>
              <p:nvCxnSpPr>
                <p:cNvPr id="112" name="直線コネクタ 111">
                  <a:extLst>
                    <a:ext uri="{FF2B5EF4-FFF2-40B4-BE49-F238E27FC236}">
                      <a16:creationId xmlns:a16="http://schemas.microsoft.com/office/drawing/2014/main" xmlns="" id="{D41FD770-E6C2-4D44-AF0A-F0DFFB92E8C5}"/>
                    </a:ext>
                  </a:extLst>
                </p:cNvPr>
                <p:cNvCxnSpPr/>
                <p:nvPr/>
              </p:nvCxnSpPr>
              <p:spPr>
                <a:xfrm>
                  <a:off x="8457243" y="2595332"/>
                  <a:ext cx="259954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字幕 2">
                <a:extLst>
                  <a:ext uri="{FF2B5EF4-FFF2-40B4-BE49-F238E27FC236}">
                    <a16:creationId xmlns:a16="http://schemas.microsoft.com/office/drawing/2014/main" xmlns="" id="{D2486AE1-9AEC-49A0-965F-1F67AD171C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346" y="3144475"/>
                <a:ext cx="1462572" cy="2646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1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輸</a:t>
                </a:r>
                <a:r>
                  <a:rPr lang="ja-JP" altLang="en-US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液</a:t>
                </a:r>
              </a:p>
            </p:txBody>
          </p:sp>
          <p:sp>
            <p:nvSpPr>
              <p:cNvPr id="102" name="字幕 2">
                <a:extLst>
                  <a:ext uri="{FF2B5EF4-FFF2-40B4-BE49-F238E27FC236}">
                    <a16:creationId xmlns:a16="http://schemas.microsoft.com/office/drawing/2014/main" xmlns="" id="{0AD7C825-F8C0-460B-8AE4-AD877F4669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900" y="3142075"/>
                <a:ext cx="727856" cy="24475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ja-JP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1000mL</a:t>
                </a:r>
                <a:endParaRPr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03" name="字幕 2">
                <a:extLst>
                  <a:ext uri="{FF2B5EF4-FFF2-40B4-BE49-F238E27FC236}">
                    <a16:creationId xmlns:a16="http://schemas.microsoft.com/office/drawing/2014/main" xmlns="" id="{76886C15-CF19-4F8E-8141-554772E259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5945" y="3449466"/>
                <a:ext cx="1462572" cy="2646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インスリン</a:t>
                </a:r>
              </a:p>
            </p:txBody>
          </p:sp>
          <p:sp>
            <p:nvSpPr>
              <p:cNvPr id="104" name="字幕 2">
                <a:extLst>
                  <a:ext uri="{FF2B5EF4-FFF2-40B4-BE49-F238E27FC236}">
                    <a16:creationId xmlns:a16="http://schemas.microsoft.com/office/drawing/2014/main" xmlns="" id="{A7E6EEE5-679B-4871-9D87-8BDDA3AAB4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900" y="3449466"/>
                <a:ext cx="727856" cy="23594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ja-JP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10mL</a:t>
                </a:r>
                <a:endParaRPr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05" name="字幕 2">
                <a:extLst>
                  <a:ext uri="{FF2B5EF4-FFF2-40B4-BE49-F238E27FC236}">
                    <a16:creationId xmlns:a16="http://schemas.microsoft.com/office/drawing/2014/main" xmlns="" id="{17FFC51B-3D67-4F32-AF7D-4897C6D4DE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6437" y="2183707"/>
                <a:ext cx="1609958" cy="39693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患者氏名　</a:t>
                </a:r>
                <a:r>
                  <a:rPr lang="ja-JP" altLang="en-US" sz="1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Ａ様</a:t>
                </a:r>
                <a:endPara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sp>
          <p:nvSpPr>
            <p:cNvPr id="113" name="字幕 2">
              <a:extLst>
                <a:ext uri="{FF2B5EF4-FFF2-40B4-BE49-F238E27FC236}">
                  <a16:creationId xmlns:a16="http://schemas.microsoft.com/office/drawing/2014/main" xmlns="" id="{76886C15-CF19-4F8E-8141-554772E25927}"/>
                </a:ext>
              </a:extLst>
            </p:cNvPr>
            <p:cNvSpPr txBox="1">
              <a:spLocks/>
            </p:cNvSpPr>
            <p:nvPr/>
          </p:nvSpPr>
          <p:spPr>
            <a:xfrm>
              <a:off x="7078189" y="5829180"/>
              <a:ext cx="2169042" cy="26460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22</a:t>
              </a:r>
              <a:r>
                <a:rPr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時開始　</a:t>
              </a:r>
              <a:r>
                <a:rPr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24</a:t>
              </a:r>
              <a:r>
                <a:rPr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時間で投与</a:t>
              </a:r>
              <a:endPara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6" name="直角三角形 5">
            <a:extLst>
              <a:ext uri="{FF2B5EF4-FFF2-40B4-BE49-F238E27FC236}">
                <a16:creationId xmlns:a16="http://schemas.microsoft.com/office/drawing/2014/main" xmlns="" id="{A62FA64D-9D42-4318-AED9-E4DC6BDE7D73}"/>
              </a:ext>
            </a:extLst>
          </p:cNvPr>
          <p:cNvSpPr/>
          <p:nvPr/>
        </p:nvSpPr>
        <p:spPr>
          <a:xfrm rot="5400000">
            <a:off x="2653" y="-5305"/>
            <a:ext cx="1800000" cy="1800000"/>
          </a:xfrm>
          <a:prstGeom prst="rtTriangle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0D48361E-08B0-4BA7-AC80-49D3BDDF7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26" y="165080"/>
            <a:ext cx="4753708" cy="594823"/>
          </a:xfrm>
          <a:noFill/>
        </p:spPr>
        <p:txBody>
          <a:bodyPr>
            <a:noAutofit/>
          </a:bodyPr>
          <a:lstStyle/>
          <a:p>
            <a:pPr algn="l"/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❶　医師による処方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98" y="2387067"/>
            <a:ext cx="1111163" cy="2916000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81" y="2651012"/>
            <a:ext cx="994913" cy="1368000"/>
          </a:xfrm>
          <a:prstGeom prst="rect">
            <a:avLst/>
          </a:prstGeom>
        </p:spPr>
      </p:pic>
      <p:grpSp>
        <p:nvGrpSpPr>
          <p:cNvPr id="63" name="グループ化 62"/>
          <p:cNvGrpSpPr/>
          <p:nvPr/>
        </p:nvGrpSpPr>
        <p:grpSpPr>
          <a:xfrm>
            <a:off x="3938779" y="390311"/>
            <a:ext cx="4671821" cy="1745635"/>
            <a:chOff x="4147751" y="519935"/>
            <a:chExt cx="4671821" cy="174563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337" y="1160580"/>
              <a:ext cx="2966137" cy="1104990"/>
            </a:xfrm>
            <a:prstGeom prst="rect">
              <a:avLst/>
            </a:prstGeom>
          </p:spPr>
        </p:pic>
        <p:sp>
          <p:nvSpPr>
            <p:cNvPr id="61" name="字幕 2">
              <a:extLst>
                <a:ext uri="{FF2B5EF4-FFF2-40B4-BE49-F238E27FC236}">
                  <a16:creationId xmlns:a16="http://schemas.microsoft.com/office/drawing/2014/main" xmlns="" id="{20611113-88A8-4557-B930-F4127C8EF138}"/>
                </a:ext>
              </a:extLst>
            </p:cNvPr>
            <p:cNvSpPr txBox="1">
              <a:spLocks/>
            </p:cNvSpPr>
            <p:nvPr/>
          </p:nvSpPr>
          <p:spPr>
            <a:xfrm>
              <a:off x="4147751" y="519935"/>
              <a:ext cx="4671821" cy="45643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患者Ａさん</a:t>
              </a: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46" y="3379902"/>
            <a:ext cx="774401" cy="288000"/>
          </a:xfrm>
          <a:prstGeom prst="rect">
            <a:avLst/>
          </a:prstGeom>
        </p:spPr>
      </p:pic>
      <p:sp>
        <p:nvSpPr>
          <p:cNvPr id="65" name="U ターン矢印 64"/>
          <p:cNvSpPr/>
          <p:nvPr/>
        </p:nvSpPr>
        <p:spPr>
          <a:xfrm flipH="1" flipV="1">
            <a:off x="5812710" y="4880873"/>
            <a:ext cx="1712735" cy="817398"/>
          </a:xfrm>
          <a:prstGeom prst="uturnArrow">
            <a:avLst>
              <a:gd name="adj1" fmla="val 22428"/>
              <a:gd name="adj2" fmla="val 25000"/>
              <a:gd name="adj3" fmla="val 28523"/>
              <a:gd name="adj4" fmla="val 72869"/>
              <a:gd name="adj5" fmla="val 93574"/>
            </a:avLst>
          </a:prstGeom>
          <a:pattFill prst="narHorz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6" name="字幕 2">
            <a:extLst>
              <a:ext uri="{FF2B5EF4-FFF2-40B4-BE49-F238E27FC236}">
                <a16:creationId xmlns:a16="http://schemas.microsoft.com/office/drawing/2014/main" xmlns="" id="{A2779C41-E0E1-485E-A727-2906AC4060F3}"/>
              </a:ext>
            </a:extLst>
          </p:cNvPr>
          <p:cNvSpPr txBox="1">
            <a:spLocks/>
          </p:cNvSpPr>
          <p:nvPr/>
        </p:nvSpPr>
        <p:spPr>
          <a:xfrm>
            <a:off x="9522019" y="3314390"/>
            <a:ext cx="1639016" cy="7841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4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10mL</a:t>
            </a:r>
            <a:endParaRPr lang="ja-JP" altLang="en-US" sz="4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10909120" y="3143879"/>
            <a:ext cx="470906" cy="4097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2" name="グループ化 71"/>
          <p:cNvGrpSpPr/>
          <p:nvPr/>
        </p:nvGrpSpPr>
        <p:grpSpPr>
          <a:xfrm>
            <a:off x="4957225" y="2670482"/>
            <a:ext cx="1886949" cy="2197412"/>
            <a:chOff x="4919421" y="2636430"/>
            <a:chExt cx="1886949" cy="2197412"/>
          </a:xfrm>
        </p:grpSpPr>
        <p:sp>
          <p:nvSpPr>
            <p:cNvPr id="16" name="字幕 2">
              <a:extLst>
                <a:ext uri="{FF2B5EF4-FFF2-40B4-BE49-F238E27FC236}">
                  <a16:creationId xmlns:a16="http://schemas.microsoft.com/office/drawing/2014/main" xmlns="" id="{20611113-88A8-4557-B930-F4127C8EF138}"/>
                </a:ext>
              </a:extLst>
            </p:cNvPr>
            <p:cNvSpPr txBox="1">
              <a:spLocks/>
            </p:cNvSpPr>
            <p:nvPr/>
          </p:nvSpPr>
          <p:spPr>
            <a:xfrm>
              <a:off x="4919421" y="2636430"/>
              <a:ext cx="1886949" cy="45643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輸</a:t>
              </a:r>
              <a:r>
                <a:rPr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液 </a:t>
              </a:r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1000</a:t>
              </a:r>
              <a:endPara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69" name="図 68">
              <a:extLst>
                <a:ext uri="{FF2B5EF4-FFF2-40B4-BE49-F238E27FC236}">
                  <a16:creationId xmlns:a16="http://schemas.microsoft.com/office/drawing/2014/main" xmlns="" id="{40F31498-F3D7-4B6F-BB8D-B21DBB4B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778" y="3105842"/>
              <a:ext cx="977797" cy="1728000"/>
            </a:xfrm>
            <a:prstGeom prst="rect">
              <a:avLst/>
            </a:prstGeom>
          </p:spPr>
        </p:pic>
      </p:grpSp>
      <p:sp>
        <p:nvSpPr>
          <p:cNvPr id="18" name="字幕 2">
            <a:extLst>
              <a:ext uri="{FF2B5EF4-FFF2-40B4-BE49-F238E27FC236}">
                <a16:creationId xmlns:a16="http://schemas.microsoft.com/office/drawing/2014/main" xmlns="" id="{395B336A-DD59-46DC-8632-FAFDD94750A4}"/>
              </a:ext>
            </a:extLst>
          </p:cNvPr>
          <p:cNvSpPr txBox="1">
            <a:spLocks/>
          </p:cNvSpPr>
          <p:nvPr/>
        </p:nvSpPr>
        <p:spPr>
          <a:xfrm>
            <a:off x="6933315" y="4115045"/>
            <a:ext cx="896119" cy="70238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400" dirty="0" smtClean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endParaRPr lang="ja-JP" altLang="en-US" sz="3600" dirty="0"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888558" y="5794518"/>
            <a:ext cx="155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200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r>
              <a:rPr lang="ja-JP" altLang="en-US" dirty="0" smtClean="0"/>
              <a:t>混注しよう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138" y="1642488"/>
            <a:ext cx="4491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Ａさんは血糖コントロールが必要だ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938779" y="2385201"/>
            <a:ext cx="140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投与は･･･</a:t>
            </a:r>
          </a:p>
        </p:txBody>
      </p:sp>
      <p:sp>
        <p:nvSpPr>
          <p:cNvPr id="87" name="字幕 2">
            <a:extLst>
              <a:ext uri="{FF2B5EF4-FFF2-40B4-BE49-F238E27FC236}">
                <a16:creationId xmlns:a16="http://schemas.microsoft.com/office/drawing/2014/main" xmlns="" id="{395B336A-DD59-46DC-8632-FAFDD94750A4}"/>
              </a:ext>
            </a:extLst>
          </p:cNvPr>
          <p:cNvSpPr txBox="1">
            <a:spLocks/>
          </p:cNvSpPr>
          <p:nvPr/>
        </p:nvSpPr>
        <p:spPr>
          <a:xfrm>
            <a:off x="6405544" y="3400368"/>
            <a:ext cx="1771879" cy="46215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pc="-5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</a:t>
            </a:r>
            <a:endParaRPr lang="ja-JP" altLang="en-US" sz="3600" spc="-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28495" y="3280798"/>
            <a:ext cx="140323" cy="1476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41" y="5116791"/>
            <a:ext cx="819856" cy="936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8" y="2392203"/>
            <a:ext cx="746762" cy="746762"/>
          </a:xfrm>
          <a:prstGeom prst="rect">
            <a:avLst/>
          </a:prstGeom>
        </p:spPr>
      </p:pic>
      <p:sp>
        <p:nvSpPr>
          <p:cNvPr id="125" name="字幕 2">
            <a:extLst>
              <a:ext uri="{FF2B5EF4-FFF2-40B4-BE49-F238E27FC236}">
                <a16:creationId xmlns:a16="http://schemas.microsoft.com/office/drawing/2014/main" xmlns="" id="{A2779C41-E0E1-485E-A727-2906AC4060F3}"/>
              </a:ext>
            </a:extLst>
          </p:cNvPr>
          <p:cNvSpPr txBox="1">
            <a:spLocks/>
          </p:cNvSpPr>
          <p:nvPr/>
        </p:nvSpPr>
        <p:spPr>
          <a:xfrm>
            <a:off x="9245731" y="6194628"/>
            <a:ext cx="2437924" cy="2524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インスリンは青色にしています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99">
            <a:off x="2976528" y="3518089"/>
            <a:ext cx="1184362" cy="162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56" y="4118563"/>
            <a:ext cx="1077045" cy="2016000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8671765" y="5080647"/>
            <a:ext cx="2886426" cy="1192376"/>
            <a:chOff x="8118678" y="5159431"/>
            <a:chExt cx="2886426" cy="1192376"/>
          </a:xfrm>
        </p:grpSpPr>
        <p:sp>
          <p:nvSpPr>
            <p:cNvPr id="48" name="字幕 2">
              <a:extLst>
                <a:ext uri="{FF2B5EF4-FFF2-40B4-BE49-F238E27FC236}">
                  <a16:creationId xmlns:a16="http://schemas.microsoft.com/office/drawing/2014/main" xmlns="" id="{20611113-88A8-4557-B930-F4127C8EF138}"/>
                </a:ext>
              </a:extLst>
            </p:cNvPr>
            <p:cNvSpPr txBox="1">
              <a:spLocks/>
            </p:cNvSpPr>
            <p:nvPr/>
          </p:nvSpPr>
          <p:spPr>
            <a:xfrm>
              <a:off x="8118678" y="5159431"/>
              <a:ext cx="1636887" cy="78058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400"/>
                </a:lnSpc>
              </a:pPr>
              <a:r>
                <a: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「単位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」</a:t>
              </a:r>
              <a:endParaRPr lang="ja-JP" altLang="en-US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2" name="字幕 2">
              <a:extLst>
                <a:ext uri="{FF2B5EF4-FFF2-40B4-BE49-F238E27FC236}">
                  <a16:creationId xmlns:a16="http://schemas.microsoft.com/office/drawing/2014/main" xmlns="" id="{20611113-88A8-4557-B930-F4127C8EF138}"/>
                </a:ext>
              </a:extLst>
            </p:cNvPr>
            <p:cNvSpPr txBox="1">
              <a:spLocks/>
            </p:cNvSpPr>
            <p:nvPr/>
          </p:nvSpPr>
          <p:spPr>
            <a:xfrm>
              <a:off x="8143467" y="5571222"/>
              <a:ext cx="1273109" cy="78058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400"/>
                </a:lnSpc>
              </a:pPr>
              <a:r>
                <a:rPr lang="ja-JP" altLang="en-US" sz="28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</a:t>
              </a:r>
              <a:r>
                <a:rPr lang="en-US" altLang="ja-JP" sz="28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mL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」</a:t>
              </a:r>
              <a:endParaRPr lang="ja-JP" altLang="en-US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3" name="字幕 2">
              <a:extLst>
                <a:ext uri="{FF2B5EF4-FFF2-40B4-BE49-F238E27FC236}">
                  <a16:creationId xmlns:a16="http://schemas.microsoft.com/office/drawing/2014/main" xmlns="" id="{20611113-88A8-4557-B930-F4127C8EF138}"/>
                </a:ext>
              </a:extLst>
            </p:cNvPr>
            <p:cNvSpPr txBox="1">
              <a:spLocks/>
            </p:cNvSpPr>
            <p:nvPr/>
          </p:nvSpPr>
          <p:spPr>
            <a:xfrm>
              <a:off x="9397966" y="5332961"/>
              <a:ext cx="1607138" cy="42033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400"/>
                </a:lnSpc>
              </a:pPr>
              <a:r>
                <a:rPr lang="ja-JP" altLang="en-US" sz="16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ではなく誤って</a:t>
              </a:r>
              <a:endParaRPr lang="ja-JP" altLang="en-US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5" name="字幕 2">
              <a:extLst>
                <a:ext uri="{FF2B5EF4-FFF2-40B4-BE49-F238E27FC236}">
                  <a16:creationId xmlns:a16="http://schemas.microsoft.com/office/drawing/2014/main" xmlns="" id="{20611113-88A8-4557-B930-F4127C8EF138}"/>
                </a:ext>
              </a:extLst>
            </p:cNvPr>
            <p:cNvSpPr txBox="1">
              <a:spLocks/>
            </p:cNvSpPr>
            <p:nvPr/>
          </p:nvSpPr>
          <p:spPr>
            <a:xfrm>
              <a:off x="9121491" y="5725582"/>
              <a:ext cx="1607138" cy="42033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400"/>
                </a:lnSpc>
              </a:pPr>
              <a:r>
                <a:rPr lang="ja-JP" altLang="en-US" sz="16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で記載</a:t>
              </a:r>
              <a:endParaRPr lang="ja-JP" altLang="en-US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576906"/>
      </p:ext>
    </p:extLst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58333E-6 2.59259E-6 L 4.58333E-6 0.00023 C -0.00053 -0.00116 -0.00118 -0.00232 -0.0017 -0.00347 C -0.00183 -0.00394 -0.00222 -0.00533 -0.00196 -0.00486 C -0.00144 -0.00417 -0.00118 -0.00301 -0.00079 -0.00209 C -0.00066 -0.00139 -0.00053 -0.00093 -0.00026 -0.00047 C 0.00065 0.00069 4.58333E-6 2.59259E-6 4.58333E-6 0.00023 L 4.58333E-6 2.59259E-6 Z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1.48148E-6 L 1.66667E-6 0.00023 C -0.00052 -0.00116 -0.00117 -0.00232 -0.00169 -0.00347 C -0.00182 -0.00394 -0.00222 -0.00533 -0.00195 -0.00486 C -0.00143 -0.00417 -0.00117 -0.00301 -0.00078 -0.00208 C -0.00065 -0.00139 -0.00052 -0.00093 -0.00026 -0.00046 C 0.00065 0.00069 1.66667E-6 1.48148E-6 1.66667E-6 0.00023 L 1.66667E-6 1.48148E-6 Z " pathEditMode="relative" rAng="0" ptsTypes="AA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0.00023 C 0.00026 0.00972 0.00052 0.02153 1.66667E-6 0.03171 C -0.00026 0.03634 -0.0013 0.03958 -0.00222 0.04028 C -0.00469 0.04305 -0.00469 0.0368 -0.00469 0.04375 L -0.00469 0.04421 " pathEditMode="relative" rAng="0" ptsTypes="AA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19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1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751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251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251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1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902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902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152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652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652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6" grpId="0"/>
      <p:bldP spid="66" grpId="0" animBg="1"/>
      <p:bldP spid="18" grpId="0"/>
      <p:bldP spid="76" grpId="0"/>
      <p:bldP spid="5" grpId="0"/>
      <p:bldP spid="85" grpId="0"/>
      <p:bldP spid="87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01" y="2281423"/>
            <a:ext cx="6229487" cy="4176000"/>
          </a:xfrm>
          <a:prstGeom prst="rect">
            <a:avLst/>
          </a:prstGeom>
        </p:spPr>
      </p:pic>
      <p:sp>
        <p:nvSpPr>
          <p:cNvPr id="15" name="直角三角形 14">
            <a:extLst>
              <a:ext uri="{FF2B5EF4-FFF2-40B4-BE49-F238E27FC236}">
                <a16:creationId xmlns:a16="http://schemas.microsoft.com/office/drawing/2014/main" xmlns="" id="{C13AECB8-37A0-4D34-9C7B-8E5E18E3B5AA}"/>
              </a:ext>
            </a:extLst>
          </p:cNvPr>
          <p:cNvSpPr/>
          <p:nvPr/>
        </p:nvSpPr>
        <p:spPr>
          <a:xfrm rot="5400000">
            <a:off x="2653" y="-5305"/>
            <a:ext cx="1800000" cy="1800000"/>
          </a:xfrm>
          <a:prstGeom prst="rtTriangle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字幕 2">
            <a:extLst>
              <a:ext uri="{FF2B5EF4-FFF2-40B4-BE49-F238E27FC236}">
                <a16:creationId xmlns:a16="http://schemas.microsoft.com/office/drawing/2014/main" xmlns="" id="{99CA6366-E973-448D-9679-20F54EA7A9A4}"/>
              </a:ext>
            </a:extLst>
          </p:cNvPr>
          <p:cNvSpPr txBox="1">
            <a:spLocks/>
          </p:cNvSpPr>
          <p:nvPr/>
        </p:nvSpPr>
        <p:spPr>
          <a:xfrm>
            <a:off x="154025" y="165080"/>
            <a:ext cx="6511369" cy="59482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❷　看護師による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投与</a:t>
            </a:r>
            <a:endParaRPr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7727B37C-CA17-40F5-AD26-1BE011F3B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99" y="2834514"/>
            <a:ext cx="588002" cy="54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C31D2C48-CDD6-4A6E-8281-9101D8023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99" y="2971273"/>
            <a:ext cx="564002" cy="108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D0B06DC9-8918-47E8-B586-714AFE404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32" y="3007273"/>
            <a:ext cx="558001" cy="720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344149" y="1295195"/>
            <a:ext cx="431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インスリンの準備は</a:t>
            </a:r>
            <a:r>
              <a:rPr kumimoji="1" lang="ja-JP" altLang="en-US" sz="2000" dirty="0" smtClean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久しぶりだな</a:t>
            </a:r>
            <a:endParaRPr kumimoji="1" lang="ja-JP" altLang="en-US" sz="2000" dirty="0"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44149" y="1771795"/>
            <a:ext cx="6297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指示量を量り取って輸液バッグに混注しよう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2" y="2973073"/>
            <a:ext cx="551002" cy="104400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8795775" y="2144499"/>
            <a:ext cx="2050529" cy="4679879"/>
            <a:chOff x="9814155" y="1559729"/>
            <a:chExt cx="2050529" cy="4679879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9814155" y="1559729"/>
              <a:ext cx="2050529" cy="4679879"/>
              <a:chOff x="8750207" y="2178121"/>
              <a:chExt cx="2050529" cy="4679879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xmlns="" id="{7D996183-6BF7-48DC-8A30-B7DFFBB9C804}"/>
                  </a:ext>
                </a:extLst>
              </p:cNvPr>
              <p:cNvGrpSpPr/>
              <p:nvPr/>
            </p:nvGrpSpPr>
            <p:grpSpPr>
              <a:xfrm>
                <a:off x="8750207" y="2178121"/>
                <a:ext cx="2050529" cy="4679879"/>
                <a:chOff x="8750207" y="2178121"/>
                <a:chExt cx="2050529" cy="4679879"/>
              </a:xfrm>
            </p:grpSpPr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xmlns="" id="{A08E2DEC-A361-4DD5-8E92-6B73A2815F21}"/>
                    </a:ext>
                  </a:extLst>
                </p:cNvPr>
                <p:cNvSpPr/>
                <p:nvPr/>
              </p:nvSpPr>
              <p:spPr>
                <a:xfrm>
                  <a:off x="8750207" y="2178121"/>
                  <a:ext cx="2050529" cy="467987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xmlns="" id="{CBEBE375-7DCF-4920-846C-2E0BEF81B595}"/>
                    </a:ext>
                  </a:extLst>
                </p:cNvPr>
                <p:cNvSpPr/>
                <p:nvPr/>
              </p:nvSpPr>
              <p:spPr>
                <a:xfrm>
                  <a:off x="8826407" y="2560723"/>
                  <a:ext cx="1907297" cy="429727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xmlns="" id="{160EF6C7-9B7A-4634-B073-9DA402CA6236}"/>
                    </a:ext>
                  </a:extLst>
                </p:cNvPr>
                <p:cNvSpPr/>
                <p:nvPr/>
              </p:nvSpPr>
              <p:spPr>
                <a:xfrm>
                  <a:off x="8826407" y="3271347"/>
                  <a:ext cx="1907297" cy="4571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xmlns="" id="{6AAF1601-C3BC-4395-A09D-9B203C2A5191}"/>
                    </a:ext>
                  </a:extLst>
                </p:cNvPr>
                <p:cNvSpPr/>
                <p:nvPr/>
              </p:nvSpPr>
              <p:spPr>
                <a:xfrm>
                  <a:off x="8826407" y="3853950"/>
                  <a:ext cx="1907297" cy="4571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xmlns="" id="{CDF97574-B010-4228-8A84-F4E3E25836F5}"/>
                    </a:ext>
                  </a:extLst>
                </p:cNvPr>
                <p:cNvSpPr/>
                <p:nvPr/>
              </p:nvSpPr>
              <p:spPr>
                <a:xfrm>
                  <a:off x="8826407" y="4436553"/>
                  <a:ext cx="1907297" cy="4571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xmlns="" id="{E9CEC9C2-E340-42E7-A3C8-60988F9196D7}"/>
                    </a:ext>
                  </a:extLst>
                </p:cNvPr>
                <p:cNvSpPr/>
                <p:nvPr/>
              </p:nvSpPr>
              <p:spPr>
                <a:xfrm>
                  <a:off x="8826407" y="5019156"/>
                  <a:ext cx="1907297" cy="1838844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34" name="正方形/長方形 33"/>
              <p:cNvSpPr/>
              <p:nvPr/>
            </p:nvSpPr>
            <p:spPr>
              <a:xfrm>
                <a:off x="9776919" y="2547848"/>
                <a:ext cx="956785" cy="2458433"/>
              </a:xfrm>
              <a:prstGeom prst="rect">
                <a:avLst/>
              </a:prstGeom>
              <a:solidFill>
                <a:schemeClr val="bg1">
                  <a:lumMod val="75000"/>
                  <a:alpha val="28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10511161" y="2295042"/>
                <a:ext cx="180000" cy="180000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8818686" y="2556633"/>
                <a:ext cx="956785" cy="2458433"/>
              </a:xfrm>
              <a:prstGeom prst="rect">
                <a:avLst/>
              </a:prstGeom>
              <a:solidFill>
                <a:schemeClr val="bg1">
                  <a:lumMod val="75000"/>
                  <a:alpha val="28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8097" y="2328434"/>
              <a:ext cx="191999" cy="324000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34" y="2327912"/>
              <a:ext cx="191999" cy="324000"/>
            </a:xfrm>
            <a:prstGeom prst="rect">
              <a:avLst/>
            </a:prstGeom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230" y="2328434"/>
              <a:ext cx="191999" cy="324000"/>
            </a:xfrm>
            <a:prstGeom prst="rect">
              <a:avLst/>
            </a:prstGeom>
          </p:spPr>
        </p:pic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48" y="3890438"/>
            <a:ext cx="1045440" cy="1188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48" y="4427609"/>
            <a:ext cx="891434" cy="1548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209C5461-3475-4BC5-8ACC-EC3F0A27DD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48" y="3693425"/>
            <a:ext cx="411580" cy="90000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344149" y="800755"/>
            <a:ext cx="431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Ａさんに点滴の指示が出た</a:t>
            </a:r>
            <a:endParaRPr kumimoji="1" lang="ja-JP" altLang="en-US" sz="2000" dirty="0"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3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01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2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2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2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352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253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854310" y="1622981"/>
            <a:ext cx="2898782" cy="3837202"/>
            <a:chOff x="3442292" y="589502"/>
            <a:chExt cx="2898782" cy="3837202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xmlns="" id="{BA748D4E-F26D-4DFE-9696-ACDD07C2BF9C}"/>
                </a:ext>
              </a:extLst>
            </p:cNvPr>
            <p:cNvGrpSpPr/>
            <p:nvPr/>
          </p:nvGrpSpPr>
          <p:grpSpPr>
            <a:xfrm>
              <a:off x="3442292" y="589502"/>
              <a:ext cx="2898782" cy="3837202"/>
              <a:chOff x="391287" y="1510399"/>
              <a:chExt cx="2898782" cy="3837202"/>
            </a:xfrm>
          </p:grpSpPr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xmlns="" id="{E36E488D-FC47-41DF-9FC6-E2F897A2F62B}"/>
                  </a:ext>
                </a:extLst>
              </p:cNvPr>
              <p:cNvGrpSpPr/>
              <p:nvPr/>
            </p:nvGrpSpPr>
            <p:grpSpPr>
              <a:xfrm>
                <a:off x="391287" y="1510399"/>
                <a:ext cx="2898782" cy="3837202"/>
                <a:chOff x="8245352" y="1314868"/>
                <a:chExt cx="2898782" cy="3837202"/>
              </a:xfrm>
            </p:grpSpPr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xmlns="" id="{A74A435C-0476-47C5-A688-E4E00D1444A1}"/>
                    </a:ext>
                  </a:extLst>
                </p:cNvPr>
                <p:cNvSpPr/>
                <p:nvPr/>
              </p:nvSpPr>
              <p:spPr>
                <a:xfrm>
                  <a:off x="8245352" y="1314868"/>
                  <a:ext cx="2898782" cy="38372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56" name="字幕 2">
                  <a:extLst>
                    <a:ext uri="{FF2B5EF4-FFF2-40B4-BE49-F238E27FC236}">
                      <a16:creationId xmlns:a16="http://schemas.microsoft.com/office/drawing/2014/main" xmlns="" id="{6B66F77B-0DE4-4E65-AD85-77EBFA74B6D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866999" y="1498895"/>
                  <a:ext cx="1780031" cy="365125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ja-JP" altLang="en-US" sz="20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指示書</a:t>
                  </a:r>
                </a:p>
              </p:txBody>
            </p:sp>
            <p:sp>
              <p:nvSpPr>
                <p:cNvPr id="57" name="正方形/長方形 56">
                  <a:extLst>
                    <a:ext uri="{FF2B5EF4-FFF2-40B4-BE49-F238E27FC236}">
                      <a16:creationId xmlns:a16="http://schemas.microsoft.com/office/drawing/2014/main" xmlns="" id="{9D3F483F-3299-4CFF-8D3D-7647818118F0}"/>
                    </a:ext>
                  </a:extLst>
                </p:cNvPr>
                <p:cNvSpPr/>
                <p:nvPr/>
              </p:nvSpPr>
              <p:spPr>
                <a:xfrm>
                  <a:off x="8457243" y="2369470"/>
                  <a:ext cx="2599544" cy="4678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58" name="正方形/長方形 57">
                  <a:extLst>
                    <a:ext uri="{FF2B5EF4-FFF2-40B4-BE49-F238E27FC236}">
                      <a16:creationId xmlns:a16="http://schemas.microsoft.com/office/drawing/2014/main" xmlns="" id="{F08D8D46-8EAB-4238-90F5-6C61A373B1B2}"/>
                    </a:ext>
                  </a:extLst>
                </p:cNvPr>
                <p:cNvSpPr/>
                <p:nvPr/>
              </p:nvSpPr>
              <p:spPr>
                <a:xfrm>
                  <a:off x="8457243" y="4466177"/>
                  <a:ext cx="2599544" cy="352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60" name="正方形/長方形 59">
                  <a:extLst>
                    <a:ext uri="{FF2B5EF4-FFF2-40B4-BE49-F238E27FC236}">
                      <a16:creationId xmlns:a16="http://schemas.microsoft.com/office/drawing/2014/main" xmlns="" id="{A4717BDB-E8D0-47BC-BEA2-BBF102E27C8F}"/>
                    </a:ext>
                  </a:extLst>
                </p:cNvPr>
                <p:cNvSpPr/>
                <p:nvPr/>
              </p:nvSpPr>
              <p:spPr>
                <a:xfrm>
                  <a:off x="8457243" y="2369470"/>
                  <a:ext cx="409756" cy="4678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61" name="正方形/長方形 60">
                  <a:extLst>
                    <a:ext uri="{FF2B5EF4-FFF2-40B4-BE49-F238E27FC236}">
                      <a16:creationId xmlns:a16="http://schemas.microsoft.com/office/drawing/2014/main" xmlns="" id="{FD9B1F56-2592-4EEB-84DA-0580D1C5AE6D}"/>
                    </a:ext>
                  </a:extLst>
                </p:cNvPr>
                <p:cNvSpPr/>
                <p:nvPr/>
              </p:nvSpPr>
              <p:spPr>
                <a:xfrm>
                  <a:off x="8457243" y="2368357"/>
                  <a:ext cx="2599544" cy="193656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cxnSp>
              <p:nvCxnSpPr>
                <p:cNvPr id="67" name="直線コネクタ 66">
                  <a:extLst>
                    <a:ext uri="{FF2B5EF4-FFF2-40B4-BE49-F238E27FC236}">
                      <a16:creationId xmlns:a16="http://schemas.microsoft.com/office/drawing/2014/main" xmlns="" id="{D41FD770-E6C2-4D44-AF0A-F0DFFB92E8C5}"/>
                    </a:ext>
                  </a:extLst>
                </p:cNvPr>
                <p:cNvCxnSpPr/>
                <p:nvPr/>
              </p:nvCxnSpPr>
              <p:spPr>
                <a:xfrm>
                  <a:off x="8457243" y="2607637"/>
                  <a:ext cx="259954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字幕 2">
                <a:extLst>
                  <a:ext uri="{FF2B5EF4-FFF2-40B4-BE49-F238E27FC236}">
                    <a16:creationId xmlns:a16="http://schemas.microsoft.com/office/drawing/2014/main" xmlns="" id="{D2486AE1-9AEC-49A0-965F-1F67AD171C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845" y="3255416"/>
                <a:ext cx="1462572" cy="2646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1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輸</a:t>
                </a:r>
                <a:r>
                  <a:rPr lang="ja-JP" altLang="en-US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液</a:t>
                </a:r>
              </a:p>
            </p:txBody>
          </p:sp>
          <p:sp>
            <p:nvSpPr>
              <p:cNvPr id="33" name="字幕 2">
                <a:extLst>
                  <a:ext uri="{FF2B5EF4-FFF2-40B4-BE49-F238E27FC236}">
                    <a16:creationId xmlns:a16="http://schemas.microsoft.com/office/drawing/2014/main" xmlns="" id="{0AD7C825-F8C0-460B-8AE4-AD877F4669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2555" y="3237693"/>
                <a:ext cx="727856" cy="24475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ja-JP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1000mL</a:t>
                </a:r>
                <a:endParaRPr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34" name="字幕 2">
                <a:extLst>
                  <a:ext uri="{FF2B5EF4-FFF2-40B4-BE49-F238E27FC236}">
                    <a16:creationId xmlns:a16="http://schemas.microsoft.com/office/drawing/2014/main" xmlns="" id="{76886C15-CF19-4F8E-8141-554772E259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444" y="3537160"/>
                <a:ext cx="1462572" cy="2646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インスリン</a:t>
                </a:r>
              </a:p>
            </p:txBody>
          </p:sp>
          <p:sp>
            <p:nvSpPr>
              <p:cNvPr id="44" name="字幕 2">
                <a:extLst>
                  <a:ext uri="{FF2B5EF4-FFF2-40B4-BE49-F238E27FC236}">
                    <a16:creationId xmlns:a16="http://schemas.microsoft.com/office/drawing/2014/main" xmlns="" id="{A7E6EEE5-679B-4871-9D87-8BDDA3AAB4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2555" y="3521837"/>
                <a:ext cx="727856" cy="23594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ja-JP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10mL</a:t>
                </a:r>
                <a:endParaRPr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47" name="字幕 2">
                <a:extLst>
                  <a:ext uri="{FF2B5EF4-FFF2-40B4-BE49-F238E27FC236}">
                    <a16:creationId xmlns:a16="http://schemas.microsoft.com/office/drawing/2014/main" xmlns="" id="{17FFC51B-3D67-4F32-AF7D-4897C6D4DE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2942" y="2073114"/>
                <a:ext cx="1539780" cy="39693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1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患者氏名　</a:t>
                </a:r>
                <a:r>
                  <a:rPr lang="ja-JP" altLang="en-US" sz="1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Ａ様</a:t>
                </a:r>
                <a:endPara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sp>
          <p:nvSpPr>
            <p:cNvPr id="68" name="字幕 2">
              <a:extLst>
                <a:ext uri="{FF2B5EF4-FFF2-40B4-BE49-F238E27FC236}">
                  <a16:creationId xmlns:a16="http://schemas.microsoft.com/office/drawing/2014/main" xmlns="" id="{76886C15-CF19-4F8E-8141-554772E25927}"/>
                </a:ext>
              </a:extLst>
            </p:cNvPr>
            <p:cNvSpPr txBox="1">
              <a:spLocks/>
            </p:cNvSpPr>
            <p:nvPr/>
          </p:nvSpPr>
          <p:spPr>
            <a:xfrm>
              <a:off x="3940072" y="3104352"/>
              <a:ext cx="2169042" cy="26460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22</a:t>
              </a:r>
              <a:r>
                <a:rPr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時開始　</a:t>
              </a:r>
              <a:r>
                <a:rPr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24</a:t>
              </a:r>
              <a:r>
                <a:rPr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時間で投与</a:t>
              </a:r>
              <a:endPara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35" name="直角三角形 34">
            <a:extLst>
              <a:ext uri="{FF2B5EF4-FFF2-40B4-BE49-F238E27FC236}">
                <a16:creationId xmlns:a16="http://schemas.microsoft.com/office/drawing/2014/main" xmlns="" id="{4CFAC10B-5868-4613-9E8E-75CDFD4038A1}"/>
              </a:ext>
            </a:extLst>
          </p:cNvPr>
          <p:cNvSpPr/>
          <p:nvPr/>
        </p:nvSpPr>
        <p:spPr>
          <a:xfrm rot="5400000">
            <a:off x="2653" y="-5305"/>
            <a:ext cx="1800000" cy="1800000"/>
          </a:xfrm>
          <a:prstGeom prst="rtTriangle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字幕 2">
            <a:extLst>
              <a:ext uri="{FF2B5EF4-FFF2-40B4-BE49-F238E27FC236}">
                <a16:creationId xmlns:a16="http://schemas.microsoft.com/office/drawing/2014/main" xmlns="" id="{A2779C41-E0E1-485E-A727-2906AC4060F3}"/>
              </a:ext>
            </a:extLst>
          </p:cNvPr>
          <p:cNvSpPr txBox="1">
            <a:spLocks/>
          </p:cNvSpPr>
          <p:nvPr/>
        </p:nvSpPr>
        <p:spPr>
          <a:xfrm>
            <a:off x="4326707" y="2861403"/>
            <a:ext cx="4111936" cy="5329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インスリンの量はどちらも</a:t>
            </a:r>
            <a:r>
              <a:rPr lang="en-US" altLang="ja-JP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10mL</a:t>
            </a:r>
            <a:r>
              <a:rPr lang="ja-JP" altLang="en-US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2748089" y="3567042"/>
            <a:ext cx="715381" cy="5390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B4DF38D5-4095-4F5B-A3D2-73DFFE08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0962">
            <a:off x="4572501" y="3827855"/>
            <a:ext cx="886585" cy="183600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xmlns="" id="{C746B642-BBE9-49B3-8783-14A28AEB8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636">
            <a:off x="7055871" y="3788173"/>
            <a:ext cx="886585" cy="183600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8833805" y="1635553"/>
            <a:ext cx="2176635" cy="3260675"/>
            <a:chOff x="7404222" y="82020"/>
            <a:chExt cx="2176635" cy="326067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7404222" y="82020"/>
              <a:ext cx="2176635" cy="3260675"/>
              <a:chOff x="7404222" y="82020"/>
              <a:chExt cx="2176635" cy="3260675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9247" y="894695"/>
                <a:ext cx="1269109" cy="2448000"/>
              </a:xfrm>
              <a:prstGeom prst="rect">
                <a:avLst/>
              </a:prstGeom>
            </p:spPr>
          </p:pic>
          <p:grpSp>
            <p:nvGrpSpPr>
              <p:cNvPr id="41" name="グループ化 40"/>
              <p:cNvGrpSpPr/>
              <p:nvPr/>
            </p:nvGrpSpPr>
            <p:grpSpPr>
              <a:xfrm>
                <a:off x="7404222" y="82020"/>
                <a:ext cx="2176635" cy="3182680"/>
                <a:chOff x="9877292" y="1674718"/>
                <a:chExt cx="2176635" cy="3182680"/>
              </a:xfrm>
            </p:grpSpPr>
            <p:sp>
              <p:nvSpPr>
                <p:cNvPr id="50" name="字幕 2">
                  <a:extLst>
                    <a:ext uri="{FF2B5EF4-FFF2-40B4-BE49-F238E27FC236}">
                      <a16:creationId xmlns:a16="http://schemas.microsoft.com/office/drawing/2014/main" xmlns="" id="{FFDB1DFB-23E5-4D01-AF4F-1758A0AD481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77292" y="1674718"/>
                  <a:ext cx="2176635" cy="75973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ja-JP" altLang="en-US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インスリン</a:t>
                  </a:r>
                  <a:r>
                    <a:rPr lang="en-US" altLang="ja-JP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/>
                  </a:r>
                  <a:br>
                    <a:rPr lang="en-US" altLang="ja-JP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</a:br>
                  <a:r>
                    <a:rPr lang="ja-JP" altLang="en-US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バイアル</a:t>
                  </a:r>
                </a:p>
              </p:txBody>
            </p:sp>
            <p:sp>
              <p:nvSpPr>
                <p:cNvPr id="46" name="字幕 2">
                  <a:extLst>
                    <a:ext uri="{FF2B5EF4-FFF2-40B4-BE49-F238E27FC236}">
                      <a16:creationId xmlns:a16="http://schemas.microsoft.com/office/drawing/2014/main" xmlns="" id="{ED60D14B-F01D-4185-85CE-D8D5D2AAEA6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414772" y="4235489"/>
                  <a:ext cx="1204200" cy="369948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sz="2000" dirty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1000</a:t>
                  </a:r>
                  <a:r>
                    <a:rPr lang="ja-JP" altLang="en-US" sz="2000" dirty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単位</a:t>
                  </a:r>
                </a:p>
              </p:txBody>
            </p:sp>
            <p:sp>
              <p:nvSpPr>
                <p:cNvPr id="48" name="字幕 2">
                  <a:extLst>
                    <a:ext uri="{FF2B5EF4-FFF2-40B4-BE49-F238E27FC236}">
                      <a16:creationId xmlns:a16="http://schemas.microsoft.com/office/drawing/2014/main" xmlns="" id="{838BFD33-20F0-4D9D-876D-5B509B702FB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905723" y="4516954"/>
                  <a:ext cx="787990" cy="340444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sz="2000" dirty="0">
                      <a:solidFill>
                        <a:schemeClr val="bg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10mL</a:t>
                  </a:r>
                  <a:endParaRPr lang="ja-JP" altLang="en-US" sz="20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</p:grpSp>
        </p:grpSp>
        <p:sp>
          <p:nvSpPr>
            <p:cNvPr id="39" name="字幕 2">
              <a:extLst>
                <a:ext uri="{FF2B5EF4-FFF2-40B4-BE49-F238E27FC236}">
                  <a16:creationId xmlns:a16="http://schemas.microsoft.com/office/drawing/2014/main" xmlns="" id="{ED60D14B-F01D-4185-85CE-D8D5D2AAEA64}"/>
                </a:ext>
              </a:extLst>
            </p:cNvPr>
            <p:cNvSpPr txBox="1">
              <a:spLocks/>
            </p:cNvSpPr>
            <p:nvPr/>
          </p:nvSpPr>
          <p:spPr>
            <a:xfrm>
              <a:off x="7969864" y="2206407"/>
              <a:ext cx="1023180" cy="38416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1600" spc="-3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インスリン</a:t>
              </a:r>
              <a:endParaRPr lang="ja-JP" altLang="en-US" sz="1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38" name="円/楕円 37"/>
          <p:cNvSpPr/>
          <p:nvPr/>
        </p:nvSpPr>
        <p:spPr>
          <a:xfrm>
            <a:off x="9855485" y="4459781"/>
            <a:ext cx="72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5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1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01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01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601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88" y="1767892"/>
            <a:ext cx="7656631" cy="4752000"/>
          </a:xfrm>
          <a:prstGeom prst="rect">
            <a:avLst/>
          </a:prstGeom>
        </p:spPr>
      </p:pic>
      <p:sp>
        <p:nvSpPr>
          <p:cNvPr id="10" name="直角三角形 9">
            <a:extLst>
              <a:ext uri="{FF2B5EF4-FFF2-40B4-BE49-F238E27FC236}">
                <a16:creationId xmlns:a16="http://schemas.microsoft.com/office/drawing/2014/main" xmlns="" id="{18B285EB-8440-467B-B3D7-4A2E2F6589EC}"/>
              </a:ext>
            </a:extLst>
          </p:cNvPr>
          <p:cNvSpPr/>
          <p:nvPr/>
        </p:nvSpPr>
        <p:spPr>
          <a:xfrm rot="5400000">
            <a:off x="2653" y="-5305"/>
            <a:ext cx="1800000" cy="1800000"/>
          </a:xfrm>
          <a:prstGeom prst="rtTriangle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88" y="3707382"/>
            <a:ext cx="1274637" cy="2052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357">
            <a:off x="6529643" y="4193383"/>
            <a:ext cx="1225379" cy="13501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39" y="5314950"/>
            <a:ext cx="693298" cy="596841"/>
          </a:xfrm>
          <a:prstGeom prst="rect">
            <a:avLst/>
          </a:prstGeom>
        </p:spPr>
      </p:pic>
      <p:sp>
        <p:nvSpPr>
          <p:cNvPr id="43" name="字幕 2">
            <a:extLst>
              <a:ext uri="{FF2B5EF4-FFF2-40B4-BE49-F238E27FC236}">
                <a16:creationId xmlns:a16="http://schemas.microsoft.com/office/drawing/2014/main" xmlns="" id="{22AF56A0-42B7-43A7-945E-23052CA1665F}"/>
              </a:ext>
            </a:extLst>
          </p:cNvPr>
          <p:cNvSpPr txBox="1">
            <a:spLocks/>
          </p:cNvSpPr>
          <p:nvPr/>
        </p:nvSpPr>
        <p:spPr>
          <a:xfrm rot="19912296">
            <a:off x="4673561" y="2509840"/>
            <a:ext cx="845224" cy="1986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76870" y="1129955"/>
            <a:ext cx="3661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</a:t>
            </a:r>
            <a:r>
              <a:rPr kumimoji="1" lang="en-US" altLang="ja-JP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10mL</a:t>
            </a:r>
            <a:r>
              <a:rPr kumimoji="1" lang="ja-JP" altLang="en-US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の指示だから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5297" y="1119092"/>
            <a:ext cx="541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インスリン専用注射器では量り取れないな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72625" y="5319373"/>
            <a:ext cx="306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10mL</a:t>
            </a:r>
            <a:r>
              <a:rPr kumimoji="1" lang="ja-JP" altLang="en-US" sz="2000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の注射器を使おう</a:t>
            </a:r>
          </a:p>
        </p:txBody>
      </p:sp>
    </p:spTree>
    <p:extLst>
      <p:ext uri="{BB962C8B-B14F-4D97-AF65-F5344CB8AC3E}">
        <p14:creationId xmlns:p14="http://schemas.microsoft.com/office/powerpoint/2010/main" val="38885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2"/>
                            </p:stCondLst>
                            <p:childTnLst>
                              <p:par>
                                <p:cTn id="21" presetID="8" presetClass="emph" presetSubtype="0" accel="13000" decel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02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1328 -0.020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02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6234">
            <a:off x="6665695" y="3909094"/>
            <a:ext cx="309496" cy="352187"/>
          </a:xfrm>
          <a:prstGeom prst="rect">
            <a:avLst/>
          </a:prstGeom>
        </p:spPr>
      </p:pic>
      <p:sp>
        <p:nvSpPr>
          <p:cNvPr id="13" name="直角三角形 12">
            <a:extLst>
              <a:ext uri="{FF2B5EF4-FFF2-40B4-BE49-F238E27FC236}">
                <a16:creationId xmlns:a16="http://schemas.microsoft.com/office/drawing/2014/main" xmlns="" id="{DB12D14C-B7C2-4249-8583-A360F919DCCA}"/>
              </a:ext>
            </a:extLst>
          </p:cNvPr>
          <p:cNvSpPr/>
          <p:nvPr/>
        </p:nvSpPr>
        <p:spPr>
          <a:xfrm rot="5400000">
            <a:off x="2653" y="-5305"/>
            <a:ext cx="1800000" cy="1800000"/>
          </a:xfrm>
          <a:prstGeom prst="rtTriangle">
            <a:avLst/>
          </a:prstGeom>
          <a:solidFill>
            <a:srgbClr val="F1E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xmlns="" id="{A2779C41-E0E1-485E-A727-2906AC4060F3}"/>
              </a:ext>
            </a:extLst>
          </p:cNvPr>
          <p:cNvSpPr txBox="1">
            <a:spLocks/>
          </p:cNvSpPr>
          <p:nvPr/>
        </p:nvSpPr>
        <p:spPr>
          <a:xfrm>
            <a:off x="5492335" y="1491405"/>
            <a:ext cx="2114316" cy="7640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バイアル</a:t>
            </a:r>
            <a:b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10mL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xmlns="" id="{A2779C41-E0E1-485E-A727-2906AC4060F3}"/>
              </a:ext>
            </a:extLst>
          </p:cNvPr>
          <p:cNvSpPr txBox="1">
            <a:spLocks/>
          </p:cNvSpPr>
          <p:nvPr/>
        </p:nvSpPr>
        <p:spPr>
          <a:xfrm>
            <a:off x="7536033" y="3217243"/>
            <a:ext cx="2149134" cy="5329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10mL</a:t>
            </a:r>
            <a:b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注射器</a:t>
            </a: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05" y="4177008"/>
            <a:ext cx="309496" cy="352187"/>
          </a:xfrm>
          <a:prstGeom prst="rect">
            <a:avLst/>
          </a:prstGeom>
        </p:spPr>
      </p:pic>
      <p:grpSp>
        <p:nvGrpSpPr>
          <p:cNvPr id="47" name="グループ化 46"/>
          <p:cNvGrpSpPr/>
          <p:nvPr/>
        </p:nvGrpSpPr>
        <p:grpSpPr>
          <a:xfrm>
            <a:off x="6712106" y="3649170"/>
            <a:ext cx="3475874" cy="3199779"/>
            <a:chOff x="6488510" y="3503009"/>
            <a:chExt cx="3475874" cy="3199779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9399">
              <a:off x="7264764" y="4514147"/>
              <a:ext cx="309496" cy="352187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510" y="3503009"/>
              <a:ext cx="2282943" cy="1980000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90" y="4218788"/>
              <a:ext cx="2312294" cy="2484000"/>
            </a:xfrm>
            <a:prstGeom prst="rect">
              <a:avLst/>
            </a:prstGeom>
          </p:spPr>
        </p:pic>
      </p:grpSp>
      <p:pic>
        <p:nvPicPr>
          <p:cNvPr id="45" name="図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39" y="3035396"/>
            <a:ext cx="2282943" cy="1980000"/>
          </a:xfrm>
          <a:prstGeom prst="rect">
            <a:avLst/>
          </a:prstGeom>
        </p:spPr>
      </p:pic>
      <p:sp>
        <p:nvSpPr>
          <p:cNvPr id="65" name="正方形/長方形 64"/>
          <p:cNvSpPr/>
          <p:nvPr/>
        </p:nvSpPr>
        <p:spPr>
          <a:xfrm rot="18535701">
            <a:off x="7164250" y="3434185"/>
            <a:ext cx="318599" cy="1477976"/>
          </a:xfrm>
          <a:prstGeom prst="rect">
            <a:avLst/>
          </a:prstGeom>
          <a:solidFill>
            <a:srgbClr val="1D4D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正方形/長方形 65"/>
          <p:cNvSpPr/>
          <p:nvPr/>
        </p:nvSpPr>
        <p:spPr>
          <a:xfrm rot="18539199">
            <a:off x="7177842" y="3431018"/>
            <a:ext cx="324726" cy="151050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63" y="3647902"/>
            <a:ext cx="783630" cy="668692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70" y="3694925"/>
            <a:ext cx="2353892" cy="2376000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08" y="3738909"/>
            <a:ext cx="2312294" cy="2484000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xmlns="" id="{29DA10E6-B3F5-4093-A2A8-45F34933C210}"/>
              </a:ext>
            </a:extLst>
          </p:cNvPr>
          <p:cNvGrpSpPr/>
          <p:nvPr/>
        </p:nvGrpSpPr>
        <p:grpSpPr>
          <a:xfrm>
            <a:off x="2698361" y="998904"/>
            <a:ext cx="4560766" cy="3017031"/>
            <a:chOff x="-92804" y="2110753"/>
            <a:chExt cx="4560766" cy="3017031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xmlns="" id="{AC3A6C24-F979-46F9-BC27-B8212904E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024">
              <a:off x="679063" y="1338886"/>
              <a:ext cx="3017031" cy="4560766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xmlns="" id="{9A24C616-E493-4412-8489-D1C84745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963">
              <a:off x="905030" y="2212873"/>
              <a:ext cx="1555906" cy="1548000"/>
            </a:xfrm>
            <a:prstGeom prst="rect">
              <a:avLst/>
            </a:prstGeom>
          </p:spPr>
        </p:pic>
      </p:grp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xmlns="" id="{BBF87DFB-357C-4C1A-BFB3-A3764715F3D6}"/>
              </a:ext>
            </a:extLst>
          </p:cNvPr>
          <p:cNvSpPr/>
          <p:nvPr/>
        </p:nvSpPr>
        <p:spPr>
          <a:xfrm>
            <a:off x="5473547" y="2691401"/>
            <a:ext cx="760724" cy="653143"/>
          </a:xfrm>
          <a:custGeom>
            <a:avLst/>
            <a:gdLst>
              <a:gd name="connsiteX0" fmla="*/ 734785 w 760724"/>
              <a:gd name="connsiteY0" fmla="*/ 636815 h 653143"/>
              <a:gd name="connsiteX1" fmla="*/ 734785 w 760724"/>
              <a:gd name="connsiteY1" fmla="*/ 636815 h 653143"/>
              <a:gd name="connsiteX2" fmla="*/ 538842 w 760724"/>
              <a:gd name="connsiteY2" fmla="*/ 432708 h 653143"/>
              <a:gd name="connsiteX3" fmla="*/ 506185 w 760724"/>
              <a:gd name="connsiteY3" fmla="*/ 383722 h 653143"/>
              <a:gd name="connsiteX4" fmla="*/ 481692 w 760724"/>
              <a:gd name="connsiteY4" fmla="*/ 367393 h 653143"/>
              <a:gd name="connsiteX5" fmla="*/ 400050 w 760724"/>
              <a:gd name="connsiteY5" fmla="*/ 342900 h 653143"/>
              <a:gd name="connsiteX6" fmla="*/ 367392 w 760724"/>
              <a:gd name="connsiteY6" fmla="*/ 326572 h 653143"/>
              <a:gd name="connsiteX7" fmla="*/ 318407 w 760724"/>
              <a:gd name="connsiteY7" fmla="*/ 310243 h 653143"/>
              <a:gd name="connsiteX8" fmla="*/ 261257 w 760724"/>
              <a:gd name="connsiteY8" fmla="*/ 277586 h 653143"/>
              <a:gd name="connsiteX9" fmla="*/ 228600 w 760724"/>
              <a:gd name="connsiteY9" fmla="*/ 204108 h 653143"/>
              <a:gd name="connsiteX10" fmla="*/ 220435 w 760724"/>
              <a:gd name="connsiteY10" fmla="*/ 179615 h 653143"/>
              <a:gd name="connsiteX11" fmla="*/ 138792 w 760724"/>
              <a:gd name="connsiteY11" fmla="*/ 155122 h 653143"/>
              <a:gd name="connsiteX12" fmla="*/ 81642 w 760724"/>
              <a:gd name="connsiteY12" fmla="*/ 146958 h 653143"/>
              <a:gd name="connsiteX13" fmla="*/ 32657 w 760724"/>
              <a:gd name="connsiteY13" fmla="*/ 130629 h 653143"/>
              <a:gd name="connsiteX14" fmla="*/ 0 w 760724"/>
              <a:gd name="connsiteY14" fmla="*/ 81643 h 653143"/>
              <a:gd name="connsiteX15" fmla="*/ 16328 w 760724"/>
              <a:gd name="connsiteY15" fmla="*/ 16329 h 653143"/>
              <a:gd name="connsiteX16" fmla="*/ 40821 w 760724"/>
              <a:gd name="connsiteY16" fmla="*/ 0 h 653143"/>
              <a:gd name="connsiteX17" fmla="*/ 97971 w 760724"/>
              <a:gd name="connsiteY17" fmla="*/ 16329 h 653143"/>
              <a:gd name="connsiteX18" fmla="*/ 138792 w 760724"/>
              <a:gd name="connsiteY18" fmla="*/ 48986 h 653143"/>
              <a:gd name="connsiteX19" fmla="*/ 204107 w 760724"/>
              <a:gd name="connsiteY19" fmla="*/ 106136 h 653143"/>
              <a:gd name="connsiteX20" fmla="*/ 228600 w 760724"/>
              <a:gd name="connsiteY20" fmla="*/ 130629 h 653143"/>
              <a:gd name="connsiteX21" fmla="*/ 277585 w 760724"/>
              <a:gd name="connsiteY21" fmla="*/ 146958 h 653143"/>
              <a:gd name="connsiteX22" fmla="*/ 293914 w 760724"/>
              <a:gd name="connsiteY22" fmla="*/ 171450 h 653143"/>
              <a:gd name="connsiteX23" fmla="*/ 334735 w 760724"/>
              <a:gd name="connsiteY23" fmla="*/ 244929 h 653143"/>
              <a:gd name="connsiteX24" fmla="*/ 391885 w 760724"/>
              <a:gd name="connsiteY24" fmla="*/ 269422 h 653143"/>
              <a:gd name="connsiteX25" fmla="*/ 416378 w 760724"/>
              <a:gd name="connsiteY25" fmla="*/ 277586 h 653143"/>
              <a:gd name="connsiteX26" fmla="*/ 473528 w 760724"/>
              <a:gd name="connsiteY26" fmla="*/ 293915 h 653143"/>
              <a:gd name="connsiteX27" fmla="*/ 498021 w 760724"/>
              <a:gd name="connsiteY27" fmla="*/ 310243 h 653143"/>
              <a:gd name="connsiteX28" fmla="*/ 530678 w 760724"/>
              <a:gd name="connsiteY28" fmla="*/ 359229 h 653143"/>
              <a:gd name="connsiteX29" fmla="*/ 538842 w 760724"/>
              <a:gd name="connsiteY29" fmla="*/ 383722 h 653143"/>
              <a:gd name="connsiteX30" fmla="*/ 563335 w 760724"/>
              <a:gd name="connsiteY30" fmla="*/ 391886 h 653143"/>
              <a:gd name="connsiteX31" fmla="*/ 595992 w 760724"/>
              <a:gd name="connsiteY31" fmla="*/ 440872 h 653143"/>
              <a:gd name="connsiteX32" fmla="*/ 612321 w 760724"/>
              <a:gd name="connsiteY32" fmla="*/ 465365 h 653143"/>
              <a:gd name="connsiteX33" fmla="*/ 636814 w 760724"/>
              <a:gd name="connsiteY33" fmla="*/ 481693 h 653143"/>
              <a:gd name="connsiteX34" fmla="*/ 685800 w 760724"/>
              <a:gd name="connsiteY34" fmla="*/ 530679 h 653143"/>
              <a:gd name="connsiteX35" fmla="*/ 693964 w 760724"/>
              <a:gd name="connsiteY35" fmla="*/ 555172 h 653143"/>
              <a:gd name="connsiteX36" fmla="*/ 742950 w 760724"/>
              <a:gd name="connsiteY36" fmla="*/ 587829 h 653143"/>
              <a:gd name="connsiteX37" fmla="*/ 734785 w 760724"/>
              <a:gd name="connsiteY37" fmla="*/ 653143 h 653143"/>
              <a:gd name="connsiteX38" fmla="*/ 734785 w 760724"/>
              <a:gd name="connsiteY38" fmla="*/ 636815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0724" h="653143">
                <a:moveTo>
                  <a:pt x="734785" y="636815"/>
                </a:moveTo>
                <a:lnTo>
                  <a:pt x="734785" y="636815"/>
                </a:lnTo>
                <a:cubicBezTo>
                  <a:pt x="669471" y="568779"/>
                  <a:pt x="591157" y="511181"/>
                  <a:pt x="538842" y="432708"/>
                </a:cubicBezTo>
                <a:cubicBezTo>
                  <a:pt x="527956" y="416379"/>
                  <a:pt x="522514" y="394608"/>
                  <a:pt x="506185" y="383722"/>
                </a:cubicBezTo>
                <a:cubicBezTo>
                  <a:pt x="498021" y="378279"/>
                  <a:pt x="490711" y="371258"/>
                  <a:pt x="481692" y="367393"/>
                </a:cubicBezTo>
                <a:cubicBezTo>
                  <a:pt x="399610" y="332215"/>
                  <a:pt x="509881" y="397812"/>
                  <a:pt x="400050" y="342900"/>
                </a:cubicBezTo>
                <a:cubicBezTo>
                  <a:pt x="389164" y="337457"/>
                  <a:pt x="378692" y="331092"/>
                  <a:pt x="367392" y="326572"/>
                </a:cubicBezTo>
                <a:cubicBezTo>
                  <a:pt x="351411" y="320180"/>
                  <a:pt x="333802" y="317940"/>
                  <a:pt x="318407" y="310243"/>
                </a:cubicBezTo>
                <a:cubicBezTo>
                  <a:pt x="276973" y="289527"/>
                  <a:pt x="295876" y="300666"/>
                  <a:pt x="261257" y="277586"/>
                </a:cubicBezTo>
                <a:cubicBezTo>
                  <a:pt x="235380" y="238771"/>
                  <a:pt x="248032" y="262404"/>
                  <a:pt x="228600" y="204108"/>
                </a:cubicBezTo>
                <a:cubicBezTo>
                  <a:pt x="225878" y="195944"/>
                  <a:pt x="228599" y="182337"/>
                  <a:pt x="220435" y="179615"/>
                </a:cubicBezTo>
                <a:cubicBezTo>
                  <a:pt x="194864" y="171091"/>
                  <a:pt x="165943" y="160058"/>
                  <a:pt x="138792" y="155122"/>
                </a:cubicBezTo>
                <a:cubicBezTo>
                  <a:pt x="119859" y="151680"/>
                  <a:pt x="100692" y="149679"/>
                  <a:pt x="81642" y="146958"/>
                </a:cubicBezTo>
                <a:cubicBezTo>
                  <a:pt x="65314" y="141515"/>
                  <a:pt x="42204" y="144950"/>
                  <a:pt x="32657" y="130629"/>
                </a:cubicBezTo>
                <a:lnTo>
                  <a:pt x="0" y="81643"/>
                </a:lnTo>
                <a:cubicBezTo>
                  <a:pt x="406" y="79610"/>
                  <a:pt x="9634" y="24697"/>
                  <a:pt x="16328" y="16329"/>
                </a:cubicBezTo>
                <a:cubicBezTo>
                  <a:pt x="22458" y="8667"/>
                  <a:pt x="32657" y="5443"/>
                  <a:pt x="40821" y="0"/>
                </a:cubicBezTo>
                <a:cubicBezTo>
                  <a:pt x="42952" y="533"/>
                  <a:pt x="92649" y="12072"/>
                  <a:pt x="97971" y="16329"/>
                </a:cubicBezTo>
                <a:cubicBezTo>
                  <a:pt x="150728" y="58534"/>
                  <a:pt x="77230" y="28465"/>
                  <a:pt x="138792" y="48986"/>
                </a:cubicBezTo>
                <a:cubicBezTo>
                  <a:pt x="185059" y="118385"/>
                  <a:pt x="108853" y="10882"/>
                  <a:pt x="204107" y="106136"/>
                </a:cubicBezTo>
                <a:cubicBezTo>
                  <a:pt x="212271" y="114300"/>
                  <a:pt x="218507" y="125022"/>
                  <a:pt x="228600" y="130629"/>
                </a:cubicBezTo>
                <a:cubicBezTo>
                  <a:pt x="243646" y="138988"/>
                  <a:pt x="277585" y="146958"/>
                  <a:pt x="277585" y="146958"/>
                </a:cubicBezTo>
                <a:cubicBezTo>
                  <a:pt x="283028" y="155122"/>
                  <a:pt x="289929" y="162484"/>
                  <a:pt x="293914" y="171450"/>
                </a:cubicBezTo>
                <a:cubicBezTo>
                  <a:pt x="318042" y="225739"/>
                  <a:pt x="295288" y="212056"/>
                  <a:pt x="334735" y="244929"/>
                </a:cubicBezTo>
                <a:cubicBezTo>
                  <a:pt x="360674" y="266545"/>
                  <a:pt x="358731" y="259950"/>
                  <a:pt x="391885" y="269422"/>
                </a:cubicBezTo>
                <a:cubicBezTo>
                  <a:pt x="400160" y="271786"/>
                  <a:pt x="408103" y="275222"/>
                  <a:pt x="416378" y="277586"/>
                </a:cubicBezTo>
                <a:cubicBezTo>
                  <a:pt x="428593" y="281076"/>
                  <a:pt x="460473" y="287387"/>
                  <a:pt x="473528" y="293915"/>
                </a:cubicBezTo>
                <a:cubicBezTo>
                  <a:pt x="482304" y="298303"/>
                  <a:pt x="489857" y="304800"/>
                  <a:pt x="498021" y="310243"/>
                </a:cubicBezTo>
                <a:cubicBezTo>
                  <a:pt x="508907" y="326572"/>
                  <a:pt x="524472" y="340611"/>
                  <a:pt x="530678" y="359229"/>
                </a:cubicBezTo>
                <a:cubicBezTo>
                  <a:pt x="533399" y="367393"/>
                  <a:pt x="532757" y="377637"/>
                  <a:pt x="538842" y="383722"/>
                </a:cubicBezTo>
                <a:cubicBezTo>
                  <a:pt x="544927" y="389807"/>
                  <a:pt x="555171" y="389165"/>
                  <a:pt x="563335" y="391886"/>
                </a:cubicBezTo>
                <a:lnTo>
                  <a:pt x="595992" y="440872"/>
                </a:lnTo>
                <a:cubicBezTo>
                  <a:pt x="601435" y="449036"/>
                  <a:pt x="604157" y="459922"/>
                  <a:pt x="612321" y="465365"/>
                </a:cubicBezTo>
                <a:cubicBezTo>
                  <a:pt x="620485" y="470808"/>
                  <a:pt x="629480" y="475174"/>
                  <a:pt x="636814" y="481693"/>
                </a:cubicBezTo>
                <a:cubicBezTo>
                  <a:pt x="654073" y="497035"/>
                  <a:pt x="685800" y="530679"/>
                  <a:pt x="685800" y="530679"/>
                </a:cubicBezTo>
                <a:cubicBezTo>
                  <a:pt x="688521" y="538843"/>
                  <a:pt x="687879" y="549087"/>
                  <a:pt x="693964" y="555172"/>
                </a:cubicBezTo>
                <a:cubicBezTo>
                  <a:pt x="707841" y="569049"/>
                  <a:pt x="742950" y="587829"/>
                  <a:pt x="742950" y="587829"/>
                </a:cubicBezTo>
                <a:cubicBezTo>
                  <a:pt x="762381" y="646124"/>
                  <a:pt x="773599" y="627268"/>
                  <a:pt x="734785" y="653143"/>
                </a:cubicBezTo>
                <a:cubicBezTo>
                  <a:pt x="713929" y="621857"/>
                  <a:pt x="734785" y="639536"/>
                  <a:pt x="734785" y="636815"/>
                </a:cubicBezTo>
                <a:close/>
              </a:path>
            </a:pathLst>
          </a:custGeom>
          <a:solidFill>
            <a:srgbClr val="1D4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リーフォーム 27"/>
          <p:cNvSpPr/>
          <p:nvPr/>
        </p:nvSpPr>
        <p:spPr>
          <a:xfrm rot="20830778">
            <a:off x="4468220" y="1035882"/>
            <a:ext cx="681925" cy="1335006"/>
          </a:xfrm>
          <a:custGeom>
            <a:avLst/>
            <a:gdLst>
              <a:gd name="connsiteX0" fmla="*/ 472698 w 681925"/>
              <a:gd name="connsiteY0" fmla="*/ 1294108 h 1335006"/>
              <a:gd name="connsiteX1" fmla="*/ 472698 w 681925"/>
              <a:gd name="connsiteY1" fmla="*/ 1294108 h 1335006"/>
              <a:gd name="connsiteX2" fmla="*/ 317715 w 681925"/>
              <a:gd name="connsiteY2" fmla="*/ 1053885 h 1335006"/>
              <a:gd name="connsiteX3" fmla="*/ 309966 w 681925"/>
              <a:gd name="connsiteY3" fmla="*/ 1030637 h 1335006"/>
              <a:gd name="connsiteX4" fmla="*/ 263471 w 681925"/>
              <a:gd name="connsiteY4" fmla="*/ 960895 h 1335006"/>
              <a:gd name="connsiteX5" fmla="*/ 232475 w 681925"/>
              <a:gd name="connsiteY5" fmla="*/ 914400 h 1335006"/>
              <a:gd name="connsiteX6" fmla="*/ 216976 w 681925"/>
              <a:gd name="connsiteY6" fmla="*/ 898901 h 1335006"/>
              <a:gd name="connsiteX7" fmla="*/ 162732 w 681925"/>
              <a:gd name="connsiteY7" fmla="*/ 836908 h 1335006"/>
              <a:gd name="connsiteX8" fmla="*/ 139485 w 681925"/>
              <a:gd name="connsiteY8" fmla="*/ 821410 h 1335006"/>
              <a:gd name="connsiteX9" fmla="*/ 85241 w 681925"/>
              <a:gd name="connsiteY9" fmla="*/ 774915 h 1335006"/>
              <a:gd name="connsiteX10" fmla="*/ 69742 w 681925"/>
              <a:gd name="connsiteY10" fmla="*/ 751668 h 1335006"/>
              <a:gd name="connsiteX11" fmla="*/ 54244 w 681925"/>
              <a:gd name="connsiteY11" fmla="*/ 736169 h 1335006"/>
              <a:gd name="connsiteX12" fmla="*/ 30997 w 681925"/>
              <a:gd name="connsiteY12" fmla="*/ 697423 h 1335006"/>
              <a:gd name="connsiteX13" fmla="*/ 15498 w 681925"/>
              <a:gd name="connsiteY13" fmla="*/ 650929 h 1335006"/>
              <a:gd name="connsiteX14" fmla="*/ 7749 w 681925"/>
              <a:gd name="connsiteY14" fmla="*/ 627681 h 1335006"/>
              <a:gd name="connsiteX15" fmla="*/ 0 w 681925"/>
              <a:gd name="connsiteY15" fmla="*/ 588935 h 1335006"/>
              <a:gd name="connsiteX16" fmla="*/ 7749 w 681925"/>
              <a:gd name="connsiteY16" fmla="*/ 371959 h 1335006"/>
              <a:gd name="connsiteX17" fmla="*/ 23248 w 681925"/>
              <a:gd name="connsiteY17" fmla="*/ 302217 h 1335006"/>
              <a:gd name="connsiteX18" fmla="*/ 38746 w 681925"/>
              <a:gd name="connsiteY18" fmla="*/ 278969 h 1335006"/>
              <a:gd name="connsiteX19" fmla="*/ 54244 w 681925"/>
              <a:gd name="connsiteY19" fmla="*/ 232474 h 1335006"/>
              <a:gd name="connsiteX20" fmla="*/ 77492 w 681925"/>
              <a:gd name="connsiteY20" fmla="*/ 185979 h 1335006"/>
              <a:gd name="connsiteX21" fmla="*/ 123986 w 681925"/>
              <a:gd name="connsiteY21" fmla="*/ 123986 h 1335006"/>
              <a:gd name="connsiteX22" fmla="*/ 154983 w 681925"/>
              <a:gd name="connsiteY22" fmla="*/ 85240 h 1335006"/>
              <a:gd name="connsiteX23" fmla="*/ 178231 w 681925"/>
              <a:gd name="connsiteY23" fmla="*/ 77491 h 1335006"/>
              <a:gd name="connsiteX24" fmla="*/ 224725 w 681925"/>
              <a:gd name="connsiteY24" fmla="*/ 46495 h 1335006"/>
              <a:gd name="connsiteX25" fmla="*/ 240224 w 681925"/>
              <a:gd name="connsiteY25" fmla="*/ 30996 h 1335006"/>
              <a:gd name="connsiteX26" fmla="*/ 286719 w 681925"/>
              <a:gd name="connsiteY26" fmla="*/ 15498 h 1335006"/>
              <a:gd name="connsiteX27" fmla="*/ 309966 w 681925"/>
              <a:gd name="connsiteY27" fmla="*/ 7749 h 1335006"/>
              <a:gd name="connsiteX28" fmla="*/ 333214 w 681925"/>
              <a:gd name="connsiteY28" fmla="*/ 0 h 1335006"/>
              <a:gd name="connsiteX29" fmla="*/ 379709 w 681925"/>
              <a:gd name="connsiteY29" fmla="*/ 15498 h 1335006"/>
              <a:gd name="connsiteX30" fmla="*/ 402956 w 681925"/>
              <a:gd name="connsiteY30" fmla="*/ 30996 h 1335006"/>
              <a:gd name="connsiteX31" fmla="*/ 433953 w 681925"/>
              <a:gd name="connsiteY31" fmla="*/ 38746 h 1335006"/>
              <a:gd name="connsiteX32" fmla="*/ 480448 w 681925"/>
              <a:gd name="connsiteY32" fmla="*/ 54244 h 1335006"/>
              <a:gd name="connsiteX33" fmla="*/ 503695 w 681925"/>
              <a:gd name="connsiteY33" fmla="*/ 61993 h 1335006"/>
              <a:gd name="connsiteX34" fmla="*/ 526942 w 681925"/>
              <a:gd name="connsiteY34" fmla="*/ 69742 h 1335006"/>
              <a:gd name="connsiteX35" fmla="*/ 557939 w 681925"/>
              <a:gd name="connsiteY35" fmla="*/ 100739 h 1335006"/>
              <a:gd name="connsiteX36" fmla="*/ 573437 w 681925"/>
              <a:gd name="connsiteY36" fmla="*/ 147234 h 1335006"/>
              <a:gd name="connsiteX37" fmla="*/ 581186 w 681925"/>
              <a:gd name="connsiteY37" fmla="*/ 170481 h 1335006"/>
              <a:gd name="connsiteX38" fmla="*/ 596685 w 681925"/>
              <a:gd name="connsiteY38" fmla="*/ 185979 h 1335006"/>
              <a:gd name="connsiteX39" fmla="*/ 643180 w 681925"/>
              <a:gd name="connsiteY39" fmla="*/ 247973 h 1335006"/>
              <a:gd name="connsiteX40" fmla="*/ 666427 w 681925"/>
              <a:gd name="connsiteY40" fmla="*/ 317715 h 1335006"/>
              <a:gd name="connsiteX41" fmla="*/ 674176 w 681925"/>
              <a:gd name="connsiteY41" fmla="*/ 340962 h 1335006"/>
              <a:gd name="connsiteX42" fmla="*/ 681925 w 681925"/>
              <a:gd name="connsiteY42" fmla="*/ 418454 h 1335006"/>
              <a:gd name="connsiteX43" fmla="*/ 674176 w 681925"/>
              <a:gd name="connsiteY43" fmla="*/ 588935 h 1335006"/>
              <a:gd name="connsiteX44" fmla="*/ 658678 w 681925"/>
              <a:gd name="connsiteY44" fmla="*/ 604434 h 1335006"/>
              <a:gd name="connsiteX45" fmla="*/ 635431 w 681925"/>
              <a:gd name="connsiteY45" fmla="*/ 612183 h 1335006"/>
              <a:gd name="connsiteX46" fmla="*/ 619932 w 681925"/>
              <a:gd name="connsiteY46" fmla="*/ 627681 h 1335006"/>
              <a:gd name="connsiteX47" fmla="*/ 573437 w 681925"/>
              <a:gd name="connsiteY47" fmla="*/ 612183 h 1335006"/>
              <a:gd name="connsiteX48" fmla="*/ 550190 w 681925"/>
              <a:gd name="connsiteY48" fmla="*/ 565688 h 1335006"/>
              <a:gd name="connsiteX49" fmla="*/ 542441 w 681925"/>
              <a:gd name="connsiteY49" fmla="*/ 441701 h 1335006"/>
              <a:gd name="connsiteX50" fmla="*/ 534692 w 681925"/>
              <a:gd name="connsiteY50" fmla="*/ 418454 h 1335006"/>
              <a:gd name="connsiteX51" fmla="*/ 511444 w 681925"/>
              <a:gd name="connsiteY51" fmla="*/ 410705 h 1335006"/>
              <a:gd name="connsiteX52" fmla="*/ 441702 w 681925"/>
              <a:gd name="connsiteY52" fmla="*/ 402956 h 1335006"/>
              <a:gd name="connsiteX53" fmla="*/ 418454 w 681925"/>
              <a:gd name="connsiteY53" fmla="*/ 395207 h 1335006"/>
              <a:gd name="connsiteX54" fmla="*/ 402956 w 681925"/>
              <a:gd name="connsiteY54" fmla="*/ 379708 h 1335006"/>
              <a:gd name="connsiteX55" fmla="*/ 356461 w 681925"/>
              <a:gd name="connsiteY55" fmla="*/ 364210 h 1335006"/>
              <a:gd name="connsiteX56" fmla="*/ 302217 w 681925"/>
              <a:gd name="connsiteY56" fmla="*/ 387457 h 1335006"/>
              <a:gd name="connsiteX57" fmla="*/ 294468 w 681925"/>
              <a:gd name="connsiteY57" fmla="*/ 410705 h 1335006"/>
              <a:gd name="connsiteX58" fmla="*/ 278970 w 681925"/>
              <a:gd name="connsiteY58" fmla="*/ 511444 h 1335006"/>
              <a:gd name="connsiteX59" fmla="*/ 263471 w 681925"/>
              <a:gd name="connsiteY59" fmla="*/ 557939 h 1335006"/>
              <a:gd name="connsiteX60" fmla="*/ 247973 w 681925"/>
              <a:gd name="connsiteY60" fmla="*/ 581186 h 1335006"/>
              <a:gd name="connsiteX61" fmla="*/ 240224 w 681925"/>
              <a:gd name="connsiteY61" fmla="*/ 604434 h 1335006"/>
              <a:gd name="connsiteX62" fmla="*/ 232475 w 681925"/>
              <a:gd name="connsiteY62" fmla="*/ 681925 h 1335006"/>
              <a:gd name="connsiteX63" fmla="*/ 255722 w 681925"/>
              <a:gd name="connsiteY63" fmla="*/ 697423 h 1335006"/>
              <a:gd name="connsiteX64" fmla="*/ 271220 w 681925"/>
              <a:gd name="connsiteY64" fmla="*/ 712922 h 1335006"/>
              <a:gd name="connsiteX65" fmla="*/ 278970 w 681925"/>
              <a:gd name="connsiteY65" fmla="*/ 736169 h 1335006"/>
              <a:gd name="connsiteX66" fmla="*/ 317715 w 681925"/>
              <a:gd name="connsiteY66" fmla="*/ 767166 h 1335006"/>
              <a:gd name="connsiteX67" fmla="*/ 340963 w 681925"/>
              <a:gd name="connsiteY67" fmla="*/ 805912 h 1335006"/>
              <a:gd name="connsiteX68" fmla="*/ 348712 w 681925"/>
              <a:gd name="connsiteY68" fmla="*/ 829159 h 1335006"/>
              <a:gd name="connsiteX69" fmla="*/ 364210 w 681925"/>
              <a:gd name="connsiteY69" fmla="*/ 852407 h 1335006"/>
              <a:gd name="connsiteX70" fmla="*/ 379709 w 681925"/>
              <a:gd name="connsiteY70" fmla="*/ 898901 h 1335006"/>
              <a:gd name="connsiteX71" fmla="*/ 395207 w 681925"/>
              <a:gd name="connsiteY71" fmla="*/ 1007390 h 1335006"/>
              <a:gd name="connsiteX72" fmla="*/ 410705 w 681925"/>
              <a:gd name="connsiteY72" fmla="*/ 1030637 h 1335006"/>
              <a:gd name="connsiteX73" fmla="*/ 426203 w 681925"/>
              <a:gd name="connsiteY73" fmla="*/ 1077132 h 1335006"/>
              <a:gd name="connsiteX74" fmla="*/ 457200 w 681925"/>
              <a:gd name="connsiteY74" fmla="*/ 1123627 h 1335006"/>
              <a:gd name="connsiteX75" fmla="*/ 472698 w 681925"/>
              <a:gd name="connsiteY75" fmla="*/ 1146874 h 1335006"/>
              <a:gd name="connsiteX76" fmla="*/ 480448 w 681925"/>
              <a:gd name="connsiteY76" fmla="*/ 1170122 h 1335006"/>
              <a:gd name="connsiteX77" fmla="*/ 488197 w 681925"/>
              <a:gd name="connsiteY77" fmla="*/ 1232115 h 1335006"/>
              <a:gd name="connsiteX78" fmla="*/ 503695 w 681925"/>
              <a:gd name="connsiteY78" fmla="*/ 1255362 h 1335006"/>
              <a:gd name="connsiteX79" fmla="*/ 511444 w 681925"/>
              <a:gd name="connsiteY79" fmla="*/ 1278610 h 1335006"/>
              <a:gd name="connsiteX80" fmla="*/ 503695 w 681925"/>
              <a:gd name="connsiteY80" fmla="*/ 1332854 h 1335006"/>
              <a:gd name="connsiteX81" fmla="*/ 457200 w 681925"/>
              <a:gd name="connsiteY81" fmla="*/ 1317356 h 1335006"/>
              <a:gd name="connsiteX82" fmla="*/ 472698 w 681925"/>
              <a:gd name="connsiteY82" fmla="*/ 1294108 h 1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81925" h="1335006">
                <a:moveTo>
                  <a:pt x="472698" y="1294108"/>
                </a:moveTo>
                <a:lnTo>
                  <a:pt x="472698" y="1294108"/>
                </a:lnTo>
                <a:cubicBezTo>
                  <a:pt x="329361" y="1063175"/>
                  <a:pt x="395558" y="1131723"/>
                  <a:pt x="317715" y="1053885"/>
                </a:cubicBezTo>
                <a:cubicBezTo>
                  <a:pt x="315132" y="1046136"/>
                  <a:pt x="313933" y="1037778"/>
                  <a:pt x="309966" y="1030637"/>
                </a:cubicBezTo>
                <a:cubicBezTo>
                  <a:pt x="309946" y="1030602"/>
                  <a:pt x="271231" y="972535"/>
                  <a:pt x="263471" y="960895"/>
                </a:cubicBezTo>
                <a:lnTo>
                  <a:pt x="232475" y="914400"/>
                </a:lnTo>
                <a:cubicBezTo>
                  <a:pt x="227309" y="909234"/>
                  <a:pt x="221540" y="904606"/>
                  <a:pt x="216976" y="898901"/>
                </a:cubicBezTo>
                <a:cubicBezTo>
                  <a:pt x="193570" y="869644"/>
                  <a:pt x="203703" y="864222"/>
                  <a:pt x="162732" y="836908"/>
                </a:cubicBezTo>
                <a:cubicBezTo>
                  <a:pt x="154983" y="831742"/>
                  <a:pt x="146556" y="827471"/>
                  <a:pt x="139485" y="821410"/>
                </a:cubicBezTo>
                <a:cubicBezTo>
                  <a:pt x="73717" y="765037"/>
                  <a:pt x="138610" y="810495"/>
                  <a:pt x="85241" y="774915"/>
                </a:cubicBezTo>
                <a:cubicBezTo>
                  <a:pt x="80075" y="767166"/>
                  <a:pt x="75560" y="758940"/>
                  <a:pt x="69742" y="751668"/>
                </a:cubicBezTo>
                <a:cubicBezTo>
                  <a:pt x="65178" y="745963"/>
                  <a:pt x="58003" y="742434"/>
                  <a:pt x="54244" y="736169"/>
                </a:cubicBezTo>
                <a:cubicBezTo>
                  <a:pt x="24066" y="685871"/>
                  <a:pt x="70266" y="736694"/>
                  <a:pt x="30997" y="697423"/>
                </a:cubicBezTo>
                <a:lnTo>
                  <a:pt x="15498" y="650929"/>
                </a:lnTo>
                <a:cubicBezTo>
                  <a:pt x="12915" y="643180"/>
                  <a:pt x="9351" y="635691"/>
                  <a:pt x="7749" y="627681"/>
                </a:cubicBezTo>
                <a:lnTo>
                  <a:pt x="0" y="588935"/>
                </a:lnTo>
                <a:cubicBezTo>
                  <a:pt x="2583" y="516610"/>
                  <a:pt x="3499" y="444206"/>
                  <a:pt x="7749" y="371959"/>
                </a:cubicBezTo>
                <a:cubicBezTo>
                  <a:pt x="8543" y="358460"/>
                  <a:pt x="14843" y="319027"/>
                  <a:pt x="23248" y="302217"/>
                </a:cubicBezTo>
                <a:cubicBezTo>
                  <a:pt x="27413" y="293887"/>
                  <a:pt x="34964" y="287480"/>
                  <a:pt x="38746" y="278969"/>
                </a:cubicBezTo>
                <a:cubicBezTo>
                  <a:pt x="45381" y="264040"/>
                  <a:pt x="45182" y="246067"/>
                  <a:pt x="54244" y="232474"/>
                </a:cubicBezTo>
                <a:cubicBezTo>
                  <a:pt x="123042" y="129276"/>
                  <a:pt x="24021" y="282226"/>
                  <a:pt x="77492" y="185979"/>
                </a:cubicBezTo>
                <a:cubicBezTo>
                  <a:pt x="126637" y="97519"/>
                  <a:pt x="89788" y="166733"/>
                  <a:pt x="123986" y="123986"/>
                </a:cubicBezTo>
                <a:cubicBezTo>
                  <a:pt x="133729" y="111807"/>
                  <a:pt x="140594" y="93873"/>
                  <a:pt x="154983" y="85240"/>
                </a:cubicBezTo>
                <a:cubicBezTo>
                  <a:pt x="161987" y="81037"/>
                  <a:pt x="170482" y="80074"/>
                  <a:pt x="178231" y="77491"/>
                </a:cubicBezTo>
                <a:cubicBezTo>
                  <a:pt x="193729" y="67159"/>
                  <a:pt x="211554" y="59666"/>
                  <a:pt x="224725" y="46495"/>
                </a:cubicBezTo>
                <a:cubicBezTo>
                  <a:pt x="229891" y="41329"/>
                  <a:pt x="233689" y="34263"/>
                  <a:pt x="240224" y="30996"/>
                </a:cubicBezTo>
                <a:cubicBezTo>
                  <a:pt x="254836" y="23690"/>
                  <a:pt x="271221" y="20664"/>
                  <a:pt x="286719" y="15498"/>
                </a:cubicBezTo>
                <a:lnTo>
                  <a:pt x="309966" y="7749"/>
                </a:lnTo>
                <a:lnTo>
                  <a:pt x="333214" y="0"/>
                </a:lnTo>
                <a:cubicBezTo>
                  <a:pt x="348712" y="5166"/>
                  <a:pt x="366116" y="6436"/>
                  <a:pt x="379709" y="15498"/>
                </a:cubicBezTo>
                <a:cubicBezTo>
                  <a:pt x="387458" y="20664"/>
                  <a:pt x="394396" y="27327"/>
                  <a:pt x="402956" y="30996"/>
                </a:cubicBezTo>
                <a:cubicBezTo>
                  <a:pt x="412745" y="35191"/>
                  <a:pt x="423752" y="35686"/>
                  <a:pt x="433953" y="38746"/>
                </a:cubicBezTo>
                <a:cubicBezTo>
                  <a:pt x="449601" y="43440"/>
                  <a:pt x="464950" y="49078"/>
                  <a:pt x="480448" y="54244"/>
                </a:cubicBezTo>
                <a:lnTo>
                  <a:pt x="503695" y="61993"/>
                </a:lnTo>
                <a:lnTo>
                  <a:pt x="526942" y="69742"/>
                </a:lnTo>
                <a:cubicBezTo>
                  <a:pt x="537274" y="80074"/>
                  <a:pt x="553318" y="86877"/>
                  <a:pt x="557939" y="100739"/>
                </a:cubicBezTo>
                <a:lnTo>
                  <a:pt x="573437" y="147234"/>
                </a:lnTo>
                <a:cubicBezTo>
                  <a:pt x="576020" y="154983"/>
                  <a:pt x="575410" y="164705"/>
                  <a:pt x="581186" y="170481"/>
                </a:cubicBezTo>
                <a:cubicBezTo>
                  <a:pt x="586352" y="175647"/>
                  <a:pt x="592301" y="180134"/>
                  <a:pt x="596685" y="185979"/>
                </a:cubicBezTo>
                <a:cubicBezTo>
                  <a:pt x="649263" y="256082"/>
                  <a:pt x="607634" y="212427"/>
                  <a:pt x="643180" y="247973"/>
                </a:cubicBezTo>
                <a:lnTo>
                  <a:pt x="666427" y="317715"/>
                </a:lnTo>
                <a:lnTo>
                  <a:pt x="674176" y="340962"/>
                </a:lnTo>
                <a:cubicBezTo>
                  <a:pt x="676759" y="366793"/>
                  <a:pt x="681925" y="392495"/>
                  <a:pt x="681925" y="418454"/>
                </a:cubicBezTo>
                <a:cubicBezTo>
                  <a:pt x="681925" y="475340"/>
                  <a:pt x="681232" y="532489"/>
                  <a:pt x="674176" y="588935"/>
                </a:cubicBezTo>
                <a:cubicBezTo>
                  <a:pt x="673270" y="596185"/>
                  <a:pt x="664943" y="600675"/>
                  <a:pt x="658678" y="604434"/>
                </a:cubicBezTo>
                <a:cubicBezTo>
                  <a:pt x="651674" y="608637"/>
                  <a:pt x="643180" y="609600"/>
                  <a:pt x="635431" y="612183"/>
                </a:cubicBezTo>
                <a:cubicBezTo>
                  <a:pt x="630265" y="617349"/>
                  <a:pt x="627238" y="627681"/>
                  <a:pt x="619932" y="627681"/>
                </a:cubicBezTo>
                <a:cubicBezTo>
                  <a:pt x="603595" y="627681"/>
                  <a:pt x="573437" y="612183"/>
                  <a:pt x="573437" y="612183"/>
                </a:cubicBezTo>
                <a:cubicBezTo>
                  <a:pt x="563316" y="597000"/>
                  <a:pt x="552195" y="584736"/>
                  <a:pt x="550190" y="565688"/>
                </a:cubicBezTo>
                <a:cubicBezTo>
                  <a:pt x="545855" y="524506"/>
                  <a:pt x="546776" y="482883"/>
                  <a:pt x="542441" y="441701"/>
                </a:cubicBezTo>
                <a:cubicBezTo>
                  <a:pt x="541586" y="433578"/>
                  <a:pt x="540468" y="424230"/>
                  <a:pt x="534692" y="418454"/>
                </a:cubicBezTo>
                <a:cubicBezTo>
                  <a:pt x="528916" y="412678"/>
                  <a:pt x="519501" y="412048"/>
                  <a:pt x="511444" y="410705"/>
                </a:cubicBezTo>
                <a:cubicBezTo>
                  <a:pt x="488372" y="406860"/>
                  <a:pt x="464949" y="405539"/>
                  <a:pt x="441702" y="402956"/>
                </a:cubicBezTo>
                <a:cubicBezTo>
                  <a:pt x="433953" y="400373"/>
                  <a:pt x="425458" y="399410"/>
                  <a:pt x="418454" y="395207"/>
                </a:cubicBezTo>
                <a:cubicBezTo>
                  <a:pt x="412189" y="391448"/>
                  <a:pt x="409491" y="382975"/>
                  <a:pt x="402956" y="379708"/>
                </a:cubicBezTo>
                <a:cubicBezTo>
                  <a:pt x="388344" y="372402"/>
                  <a:pt x="356461" y="364210"/>
                  <a:pt x="356461" y="364210"/>
                </a:cubicBezTo>
                <a:cubicBezTo>
                  <a:pt x="337848" y="368863"/>
                  <a:pt x="315595" y="370734"/>
                  <a:pt x="302217" y="387457"/>
                </a:cubicBezTo>
                <a:cubicBezTo>
                  <a:pt x="297114" y="393836"/>
                  <a:pt x="297051" y="402956"/>
                  <a:pt x="294468" y="410705"/>
                </a:cubicBezTo>
                <a:cubicBezTo>
                  <a:pt x="290843" y="439708"/>
                  <a:pt x="287162" y="481408"/>
                  <a:pt x="278970" y="511444"/>
                </a:cubicBezTo>
                <a:cubicBezTo>
                  <a:pt x="274671" y="527205"/>
                  <a:pt x="272533" y="544346"/>
                  <a:pt x="263471" y="557939"/>
                </a:cubicBezTo>
                <a:lnTo>
                  <a:pt x="247973" y="581186"/>
                </a:lnTo>
                <a:cubicBezTo>
                  <a:pt x="245390" y="588935"/>
                  <a:pt x="243877" y="597128"/>
                  <a:pt x="240224" y="604434"/>
                </a:cubicBezTo>
                <a:cubicBezTo>
                  <a:pt x="222775" y="639330"/>
                  <a:pt x="207361" y="625419"/>
                  <a:pt x="232475" y="681925"/>
                </a:cubicBezTo>
                <a:cubicBezTo>
                  <a:pt x="236257" y="690435"/>
                  <a:pt x="248450" y="691605"/>
                  <a:pt x="255722" y="697423"/>
                </a:cubicBezTo>
                <a:cubicBezTo>
                  <a:pt x="261427" y="701987"/>
                  <a:pt x="266054" y="707756"/>
                  <a:pt x="271220" y="712922"/>
                </a:cubicBezTo>
                <a:cubicBezTo>
                  <a:pt x="273803" y="720671"/>
                  <a:pt x="274767" y="729165"/>
                  <a:pt x="278970" y="736169"/>
                </a:cubicBezTo>
                <a:cubicBezTo>
                  <a:pt x="286333" y="748440"/>
                  <a:pt x="307153" y="760125"/>
                  <a:pt x="317715" y="767166"/>
                </a:cubicBezTo>
                <a:cubicBezTo>
                  <a:pt x="339666" y="833019"/>
                  <a:pt x="309052" y="752727"/>
                  <a:pt x="340963" y="805912"/>
                </a:cubicBezTo>
                <a:cubicBezTo>
                  <a:pt x="345166" y="812916"/>
                  <a:pt x="345059" y="821853"/>
                  <a:pt x="348712" y="829159"/>
                </a:cubicBezTo>
                <a:cubicBezTo>
                  <a:pt x="352877" y="837489"/>
                  <a:pt x="360427" y="843896"/>
                  <a:pt x="364210" y="852407"/>
                </a:cubicBezTo>
                <a:cubicBezTo>
                  <a:pt x="370845" y="867335"/>
                  <a:pt x="379709" y="898901"/>
                  <a:pt x="379709" y="898901"/>
                </a:cubicBezTo>
                <a:cubicBezTo>
                  <a:pt x="381689" y="920676"/>
                  <a:pt x="380300" y="977575"/>
                  <a:pt x="395207" y="1007390"/>
                </a:cubicBezTo>
                <a:cubicBezTo>
                  <a:pt x="399372" y="1015720"/>
                  <a:pt x="405539" y="1022888"/>
                  <a:pt x="410705" y="1030637"/>
                </a:cubicBezTo>
                <a:cubicBezTo>
                  <a:pt x="415871" y="1046135"/>
                  <a:pt x="417141" y="1063539"/>
                  <a:pt x="426203" y="1077132"/>
                </a:cubicBezTo>
                <a:lnTo>
                  <a:pt x="457200" y="1123627"/>
                </a:lnTo>
                <a:cubicBezTo>
                  <a:pt x="462366" y="1131376"/>
                  <a:pt x="469753" y="1138039"/>
                  <a:pt x="472698" y="1146874"/>
                </a:cubicBezTo>
                <a:lnTo>
                  <a:pt x="480448" y="1170122"/>
                </a:lnTo>
                <a:cubicBezTo>
                  <a:pt x="483031" y="1190786"/>
                  <a:pt x="482718" y="1212024"/>
                  <a:pt x="488197" y="1232115"/>
                </a:cubicBezTo>
                <a:cubicBezTo>
                  <a:pt x="490647" y="1241100"/>
                  <a:pt x="499530" y="1247032"/>
                  <a:pt x="503695" y="1255362"/>
                </a:cubicBezTo>
                <a:cubicBezTo>
                  <a:pt x="507348" y="1262668"/>
                  <a:pt x="508861" y="1270861"/>
                  <a:pt x="511444" y="1278610"/>
                </a:cubicBezTo>
                <a:cubicBezTo>
                  <a:pt x="508861" y="1296691"/>
                  <a:pt x="518558" y="1322238"/>
                  <a:pt x="503695" y="1332854"/>
                </a:cubicBezTo>
                <a:cubicBezTo>
                  <a:pt x="490401" y="1342350"/>
                  <a:pt x="457200" y="1317356"/>
                  <a:pt x="457200" y="1317356"/>
                </a:cubicBezTo>
                <a:cubicBezTo>
                  <a:pt x="447001" y="1286757"/>
                  <a:pt x="470115" y="1297983"/>
                  <a:pt x="472698" y="1294108"/>
                </a:cubicBezTo>
                <a:close/>
              </a:path>
            </a:pathLst>
          </a:custGeom>
          <a:gradFill flip="none" rotWithShape="1">
            <a:gsLst>
              <a:gs pos="0">
                <a:srgbClr val="1D4DFF"/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  <a:alpha val="1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ひ</a:t>
            </a:r>
          </a:p>
        </p:txBody>
      </p:sp>
      <p:sp>
        <p:nvSpPr>
          <p:cNvPr id="29" name="フリーフォーム 28"/>
          <p:cNvSpPr/>
          <p:nvPr/>
        </p:nvSpPr>
        <p:spPr>
          <a:xfrm rot="16779089" flipH="1">
            <a:off x="4484828" y="1793892"/>
            <a:ext cx="780081" cy="1335006"/>
          </a:xfrm>
          <a:custGeom>
            <a:avLst/>
            <a:gdLst>
              <a:gd name="connsiteX0" fmla="*/ 472698 w 681925"/>
              <a:gd name="connsiteY0" fmla="*/ 1294108 h 1335006"/>
              <a:gd name="connsiteX1" fmla="*/ 472698 w 681925"/>
              <a:gd name="connsiteY1" fmla="*/ 1294108 h 1335006"/>
              <a:gd name="connsiteX2" fmla="*/ 317715 w 681925"/>
              <a:gd name="connsiteY2" fmla="*/ 1053885 h 1335006"/>
              <a:gd name="connsiteX3" fmla="*/ 309966 w 681925"/>
              <a:gd name="connsiteY3" fmla="*/ 1030637 h 1335006"/>
              <a:gd name="connsiteX4" fmla="*/ 263471 w 681925"/>
              <a:gd name="connsiteY4" fmla="*/ 960895 h 1335006"/>
              <a:gd name="connsiteX5" fmla="*/ 232475 w 681925"/>
              <a:gd name="connsiteY5" fmla="*/ 914400 h 1335006"/>
              <a:gd name="connsiteX6" fmla="*/ 216976 w 681925"/>
              <a:gd name="connsiteY6" fmla="*/ 898901 h 1335006"/>
              <a:gd name="connsiteX7" fmla="*/ 162732 w 681925"/>
              <a:gd name="connsiteY7" fmla="*/ 836908 h 1335006"/>
              <a:gd name="connsiteX8" fmla="*/ 139485 w 681925"/>
              <a:gd name="connsiteY8" fmla="*/ 821410 h 1335006"/>
              <a:gd name="connsiteX9" fmla="*/ 85241 w 681925"/>
              <a:gd name="connsiteY9" fmla="*/ 774915 h 1335006"/>
              <a:gd name="connsiteX10" fmla="*/ 69742 w 681925"/>
              <a:gd name="connsiteY10" fmla="*/ 751668 h 1335006"/>
              <a:gd name="connsiteX11" fmla="*/ 54244 w 681925"/>
              <a:gd name="connsiteY11" fmla="*/ 736169 h 1335006"/>
              <a:gd name="connsiteX12" fmla="*/ 30997 w 681925"/>
              <a:gd name="connsiteY12" fmla="*/ 697423 h 1335006"/>
              <a:gd name="connsiteX13" fmla="*/ 15498 w 681925"/>
              <a:gd name="connsiteY13" fmla="*/ 650929 h 1335006"/>
              <a:gd name="connsiteX14" fmla="*/ 7749 w 681925"/>
              <a:gd name="connsiteY14" fmla="*/ 627681 h 1335006"/>
              <a:gd name="connsiteX15" fmla="*/ 0 w 681925"/>
              <a:gd name="connsiteY15" fmla="*/ 588935 h 1335006"/>
              <a:gd name="connsiteX16" fmla="*/ 7749 w 681925"/>
              <a:gd name="connsiteY16" fmla="*/ 371959 h 1335006"/>
              <a:gd name="connsiteX17" fmla="*/ 23248 w 681925"/>
              <a:gd name="connsiteY17" fmla="*/ 302217 h 1335006"/>
              <a:gd name="connsiteX18" fmla="*/ 38746 w 681925"/>
              <a:gd name="connsiteY18" fmla="*/ 278969 h 1335006"/>
              <a:gd name="connsiteX19" fmla="*/ 54244 w 681925"/>
              <a:gd name="connsiteY19" fmla="*/ 232474 h 1335006"/>
              <a:gd name="connsiteX20" fmla="*/ 77492 w 681925"/>
              <a:gd name="connsiteY20" fmla="*/ 185979 h 1335006"/>
              <a:gd name="connsiteX21" fmla="*/ 123986 w 681925"/>
              <a:gd name="connsiteY21" fmla="*/ 123986 h 1335006"/>
              <a:gd name="connsiteX22" fmla="*/ 154983 w 681925"/>
              <a:gd name="connsiteY22" fmla="*/ 85240 h 1335006"/>
              <a:gd name="connsiteX23" fmla="*/ 178231 w 681925"/>
              <a:gd name="connsiteY23" fmla="*/ 77491 h 1335006"/>
              <a:gd name="connsiteX24" fmla="*/ 224725 w 681925"/>
              <a:gd name="connsiteY24" fmla="*/ 46495 h 1335006"/>
              <a:gd name="connsiteX25" fmla="*/ 240224 w 681925"/>
              <a:gd name="connsiteY25" fmla="*/ 30996 h 1335006"/>
              <a:gd name="connsiteX26" fmla="*/ 286719 w 681925"/>
              <a:gd name="connsiteY26" fmla="*/ 15498 h 1335006"/>
              <a:gd name="connsiteX27" fmla="*/ 309966 w 681925"/>
              <a:gd name="connsiteY27" fmla="*/ 7749 h 1335006"/>
              <a:gd name="connsiteX28" fmla="*/ 333214 w 681925"/>
              <a:gd name="connsiteY28" fmla="*/ 0 h 1335006"/>
              <a:gd name="connsiteX29" fmla="*/ 379709 w 681925"/>
              <a:gd name="connsiteY29" fmla="*/ 15498 h 1335006"/>
              <a:gd name="connsiteX30" fmla="*/ 402956 w 681925"/>
              <a:gd name="connsiteY30" fmla="*/ 30996 h 1335006"/>
              <a:gd name="connsiteX31" fmla="*/ 433953 w 681925"/>
              <a:gd name="connsiteY31" fmla="*/ 38746 h 1335006"/>
              <a:gd name="connsiteX32" fmla="*/ 480448 w 681925"/>
              <a:gd name="connsiteY32" fmla="*/ 54244 h 1335006"/>
              <a:gd name="connsiteX33" fmla="*/ 503695 w 681925"/>
              <a:gd name="connsiteY33" fmla="*/ 61993 h 1335006"/>
              <a:gd name="connsiteX34" fmla="*/ 526942 w 681925"/>
              <a:gd name="connsiteY34" fmla="*/ 69742 h 1335006"/>
              <a:gd name="connsiteX35" fmla="*/ 557939 w 681925"/>
              <a:gd name="connsiteY35" fmla="*/ 100739 h 1335006"/>
              <a:gd name="connsiteX36" fmla="*/ 573437 w 681925"/>
              <a:gd name="connsiteY36" fmla="*/ 147234 h 1335006"/>
              <a:gd name="connsiteX37" fmla="*/ 581186 w 681925"/>
              <a:gd name="connsiteY37" fmla="*/ 170481 h 1335006"/>
              <a:gd name="connsiteX38" fmla="*/ 596685 w 681925"/>
              <a:gd name="connsiteY38" fmla="*/ 185979 h 1335006"/>
              <a:gd name="connsiteX39" fmla="*/ 643180 w 681925"/>
              <a:gd name="connsiteY39" fmla="*/ 247973 h 1335006"/>
              <a:gd name="connsiteX40" fmla="*/ 666427 w 681925"/>
              <a:gd name="connsiteY40" fmla="*/ 317715 h 1335006"/>
              <a:gd name="connsiteX41" fmla="*/ 674176 w 681925"/>
              <a:gd name="connsiteY41" fmla="*/ 340962 h 1335006"/>
              <a:gd name="connsiteX42" fmla="*/ 681925 w 681925"/>
              <a:gd name="connsiteY42" fmla="*/ 418454 h 1335006"/>
              <a:gd name="connsiteX43" fmla="*/ 674176 w 681925"/>
              <a:gd name="connsiteY43" fmla="*/ 588935 h 1335006"/>
              <a:gd name="connsiteX44" fmla="*/ 658678 w 681925"/>
              <a:gd name="connsiteY44" fmla="*/ 604434 h 1335006"/>
              <a:gd name="connsiteX45" fmla="*/ 635431 w 681925"/>
              <a:gd name="connsiteY45" fmla="*/ 612183 h 1335006"/>
              <a:gd name="connsiteX46" fmla="*/ 619932 w 681925"/>
              <a:gd name="connsiteY46" fmla="*/ 627681 h 1335006"/>
              <a:gd name="connsiteX47" fmla="*/ 573437 w 681925"/>
              <a:gd name="connsiteY47" fmla="*/ 612183 h 1335006"/>
              <a:gd name="connsiteX48" fmla="*/ 550190 w 681925"/>
              <a:gd name="connsiteY48" fmla="*/ 565688 h 1335006"/>
              <a:gd name="connsiteX49" fmla="*/ 542441 w 681925"/>
              <a:gd name="connsiteY49" fmla="*/ 441701 h 1335006"/>
              <a:gd name="connsiteX50" fmla="*/ 534692 w 681925"/>
              <a:gd name="connsiteY50" fmla="*/ 418454 h 1335006"/>
              <a:gd name="connsiteX51" fmla="*/ 511444 w 681925"/>
              <a:gd name="connsiteY51" fmla="*/ 410705 h 1335006"/>
              <a:gd name="connsiteX52" fmla="*/ 441702 w 681925"/>
              <a:gd name="connsiteY52" fmla="*/ 402956 h 1335006"/>
              <a:gd name="connsiteX53" fmla="*/ 418454 w 681925"/>
              <a:gd name="connsiteY53" fmla="*/ 395207 h 1335006"/>
              <a:gd name="connsiteX54" fmla="*/ 402956 w 681925"/>
              <a:gd name="connsiteY54" fmla="*/ 379708 h 1335006"/>
              <a:gd name="connsiteX55" fmla="*/ 356461 w 681925"/>
              <a:gd name="connsiteY55" fmla="*/ 364210 h 1335006"/>
              <a:gd name="connsiteX56" fmla="*/ 302217 w 681925"/>
              <a:gd name="connsiteY56" fmla="*/ 387457 h 1335006"/>
              <a:gd name="connsiteX57" fmla="*/ 294468 w 681925"/>
              <a:gd name="connsiteY57" fmla="*/ 410705 h 1335006"/>
              <a:gd name="connsiteX58" fmla="*/ 278970 w 681925"/>
              <a:gd name="connsiteY58" fmla="*/ 511444 h 1335006"/>
              <a:gd name="connsiteX59" fmla="*/ 263471 w 681925"/>
              <a:gd name="connsiteY59" fmla="*/ 557939 h 1335006"/>
              <a:gd name="connsiteX60" fmla="*/ 247973 w 681925"/>
              <a:gd name="connsiteY60" fmla="*/ 581186 h 1335006"/>
              <a:gd name="connsiteX61" fmla="*/ 240224 w 681925"/>
              <a:gd name="connsiteY61" fmla="*/ 604434 h 1335006"/>
              <a:gd name="connsiteX62" fmla="*/ 232475 w 681925"/>
              <a:gd name="connsiteY62" fmla="*/ 681925 h 1335006"/>
              <a:gd name="connsiteX63" fmla="*/ 255722 w 681925"/>
              <a:gd name="connsiteY63" fmla="*/ 697423 h 1335006"/>
              <a:gd name="connsiteX64" fmla="*/ 271220 w 681925"/>
              <a:gd name="connsiteY64" fmla="*/ 712922 h 1335006"/>
              <a:gd name="connsiteX65" fmla="*/ 278970 w 681925"/>
              <a:gd name="connsiteY65" fmla="*/ 736169 h 1335006"/>
              <a:gd name="connsiteX66" fmla="*/ 317715 w 681925"/>
              <a:gd name="connsiteY66" fmla="*/ 767166 h 1335006"/>
              <a:gd name="connsiteX67" fmla="*/ 340963 w 681925"/>
              <a:gd name="connsiteY67" fmla="*/ 805912 h 1335006"/>
              <a:gd name="connsiteX68" fmla="*/ 348712 w 681925"/>
              <a:gd name="connsiteY68" fmla="*/ 829159 h 1335006"/>
              <a:gd name="connsiteX69" fmla="*/ 364210 w 681925"/>
              <a:gd name="connsiteY69" fmla="*/ 852407 h 1335006"/>
              <a:gd name="connsiteX70" fmla="*/ 379709 w 681925"/>
              <a:gd name="connsiteY70" fmla="*/ 898901 h 1335006"/>
              <a:gd name="connsiteX71" fmla="*/ 395207 w 681925"/>
              <a:gd name="connsiteY71" fmla="*/ 1007390 h 1335006"/>
              <a:gd name="connsiteX72" fmla="*/ 410705 w 681925"/>
              <a:gd name="connsiteY72" fmla="*/ 1030637 h 1335006"/>
              <a:gd name="connsiteX73" fmla="*/ 426203 w 681925"/>
              <a:gd name="connsiteY73" fmla="*/ 1077132 h 1335006"/>
              <a:gd name="connsiteX74" fmla="*/ 457200 w 681925"/>
              <a:gd name="connsiteY74" fmla="*/ 1123627 h 1335006"/>
              <a:gd name="connsiteX75" fmla="*/ 472698 w 681925"/>
              <a:gd name="connsiteY75" fmla="*/ 1146874 h 1335006"/>
              <a:gd name="connsiteX76" fmla="*/ 480448 w 681925"/>
              <a:gd name="connsiteY76" fmla="*/ 1170122 h 1335006"/>
              <a:gd name="connsiteX77" fmla="*/ 488197 w 681925"/>
              <a:gd name="connsiteY77" fmla="*/ 1232115 h 1335006"/>
              <a:gd name="connsiteX78" fmla="*/ 503695 w 681925"/>
              <a:gd name="connsiteY78" fmla="*/ 1255362 h 1335006"/>
              <a:gd name="connsiteX79" fmla="*/ 511444 w 681925"/>
              <a:gd name="connsiteY79" fmla="*/ 1278610 h 1335006"/>
              <a:gd name="connsiteX80" fmla="*/ 503695 w 681925"/>
              <a:gd name="connsiteY80" fmla="*/ 1332854 h 1335006"/>
              <a:gd name="connsiteX81" fmla="*/ 457200 w 681925"/>
              <a:gd name="connsiteY81" fmla="*/ 1317356 h 1335006"/>
              <a:gd name="connsiteX82" fmla="*/ 472698 w 681925"/>
              <a:gd name="connsiteY82" fmla="*/ 1294108 h 1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81925" h="1335006">
                <a:moveTo>
                  <a:pt x="472698" y="1294108"/>
                </a:moveTo>
                <a:lnTo>
                  <a:pt x="472698" y="1294108"/>
                </a:lnTo>
                <a:cubicBezTo>
                  <a:pt x="329361" y="1063175"/>
                  <a:pt x="395558" y="1131723"/>
                  <a:pt x="317715" y="1053885"/>
                </a:cubicBezTo>
                <a:cubicBezTo>
                  <a:pt x="315132" y="1046136"/>
                  <a:pt x="313933" y="1037778"/>
                  <a:pt x="309966" y="1030637"/>
                </a:cubicBezTo>
                <a:cubicBezTo>
                  <a:pt x="309946" y="1030602"/>
                  <a:pt x="271231" y="972535"/>
                  <a:pt x="263471" y="960895"/>
                </a:cubicBezTo>
                <a:lnTo>
                  <a:pt x="232475" y="914400"/>
                </a:lnTo>
                <a:cubicBezTo>
                  <a:pt x="227309" y="909234"/>
                  <a:pt x="221540" y="904606"/>
                  <a:pt x="216976" y="898901"/>
                </a:cubicBezTo>
                <a:cubicBezTo>
                  <a:pt x="193570" y="869644"/>
                  <a:pt x="203703" y="864222"/>
                  <a:pt x="162732" y="836908"/>
                </a:cubicBezTo>
                <a:cubicBezTo>
                  <a:pt x="154983" y="831742"/>
                  <a:pt x="146556" y="827471"/>
                  <a:pt x="139485" y="821410"/>
                </a:cubicBezTo>
                <a:cubicBezTo>
                  <a:pt x="73717" y="765037"/>
                  <a:pt x="138610" y="810495"/>
                  <a:pt x="85241" y="774915"/>
                </a:cubicBezTo>
                <a:cubicBezTo>
                  <a:pt x="80075" y="767166"/>
                  <a:pt x="75560" y="758940"/>
                  <a:pt x="69742" y="751668"/>
                </a:cubicBezTo>
                <a:cubicBezTo>
                  <a:pt x="65178" y="745963"/>
                  <a:pt x="58003" y="742434"/>
                  <a:pt x="54244" y="736169"/>
                </a:cubicBezTo>
                <a:cubicBezTo>
                  <a:pt x="24066" y="685871"/>
                  <a:pt x="70266" y="736694"/>
                  <a:pt x="30997" y="697423"/>
                </a:cubicBezTo>
                <a:lnTo>
                  <a:pt x="15498" y="650929"/>
                </a:lnTo>
                <a:cubicBezTo>
                  <a:pt x="12915" y="643180"/>
                  <a:pt x="9351" y="635691"/>
                  <a:pt x="7749" y="627681"/>
                </a:cubicBezTo>
                <a:lnTo>
                  <a:pt x="0" y="588935"/>
                </a:lnTo>
                <a:cubicBezTo>
                  <a:pt x="2583" y="516610"/>
                  <a:pt x="3499" y="444206"/>
                  <a:pt x="7749" y="371959"/>
                </a:cubicBezTo>
                <a:cubicBezTo>
                  <a:pt x="8543" y="358460"/>
                  <a:pt x="14843" y="319027"/>
                  <a:pt x="23248" y="302217"/>
                </a:cubicBezTo>
                <a:cubicBezTo>
                  <a:pt x="27413" y="293887"/>
                  <a:pt x="34964" y="287480"/>
                  <a:pt x="38746" y="278969"/>
                </a:cubicBezTo>
                <a:cubicBezTo>
                  <a:pt x="45381" y="264040"/>
                  <a:pt x="45182" y="246067"/>
                  <a:pt x="54244" y="232474"/>
                </a:cubicBezTo>
                <a:cubicBezTo>
                  <a:pt x="123042" y="129276"/>
                  <a:pt x="24021" y="282226"/>
                  <a:pt x="77492" y="185979"/>
                </a:cubicBezTo>
                <a:cubicBezTo>
                  <a:pt x="126637" y="97519"/>
                  <a:pt x="89788" y="166733"/>
                  <a:pt x="123986" y="123986"/>
                </a:cubicBezTo>
                <a:cubicBezTo>
                  <a:pt x="133729" y="111807"/>
                  <a:pt x="140594" y="93873"/>
                  <a:pt x="154983" y="85240"/>
                </a:cubicBezTo>
                <a:cubicBezTo>
                  <a:pt x="161987" y="81037"/>
                  <a:pt x="170482" y="80074"/>
                  <a:pt x="178231" y="77491"/>
                </a:cubicBezTo>
                <a:cubicBezTo>
                  <a:pt x="193729" y="67159"/>
                  <a:pt x="211554" y="59666"/>
                  <a:pt x="224725" y="46495"/>
                </a:cubicBezTo>
                <a:cubicBezTo>
                  <a:pt x="229891" y="41329"/>
                  <a:pt x="233689" y="34263"/>
                  <a:pt x="240224" y="30996"/>
                </a:cubicBezTo>
                <a:cubicBezTo>
                  <a:pt x="254836" y="23690"/>
                  <a:pt x="271221" y="20664"/>
                  <a:pt x="286719" y="15498"/>
                </a:cubicBezTo>
                <a:lnTo>
                  <a:pt x="309966" y="7749"/>
                </a:lnTo>
                <a:lnTo>
                  <a:pt x="333214" y="0"/>
                </a:lnTo>
                <a:cubicBezTo>
                  <a:pt x="348712" y="5166"/>
                  <a:pt x="366116" y="6436"/>
                  <a:pt x="379709" y="15498"/>
                </a:cubicBezTo>
                <a:cubicBezTo>
                  <a:pt x="387458" y="20664"/>
                  <a:pt x="394396" y="27327"/>
                  <a:pt x="402956" y="30996"/>
                </a:cubicBezTo>
                <a:cubicBezTo>
                  <a:pt x="412745" y="35191"/>
                  <a:pt x="423752" y="35686"/>
                  <a:pt x="433953" y="38746"/>
                </a:cubicBezTo>
                <a:cubicBezTo>
                  <a:pt x="449601" y="43440"/>
                  <a:pt x="464950" y="49078"/>
                  <a:pt x="480448" y="54244"/>
                </a:cubicBezTo>
                <a:lnTo>
                  <a:pt x="503695" y="61993"/>
                </a:lnTo>
                <a:lnTo>
                  <a:pt x="526942" y="69742"/>
                </a:lnTo>
                <a:cubicBezTo>
                  <a:pt x="537274" y="80074"/>
                  <a:pt x="553318" y="86877"/>
                  <a:pt x="557939" y="100739"/>
                </a:cubicBezTo>
                <a:lnTo>
                  <a:pt x="573437" y="147234"/>
                </a:lnTo>
                <a:cubicBezTo>
                  <a:pt x="576020" y="154983"/>
                  <a:pt x="575410" y="164705"/>
                  <a:pt x="581186" y="170481"/>
                </a:cubicBezTo>
                <a:cubicBezTo>
                  <a:pt x="586352" y="175647"/>
                  <a:pt x="592301" y="180134"/>
                  <a:pt x="596685" y="185979"/>
                </a:cubicBezTo>
                <a:cubicBezTo>
                  <a:pt x="649263" y="256082"/>
                  <a:pt x="607634" y="212427"/>
                  <a:pt x="643180" y="247973"/>
                </a:cubicBezTo>
                <a:lnTo>
                  <a:pt x="666427" y="317715"/>
                </a:lnTo>
                <a:lnTo>
                  <a:pt x="674176" y="340962"/>
                </a:lnTo>
                <a:cubicBezTo>
                  <a:pt x="676759" y="366793"/>
                  <a:pt x="681925" y="392495"/>
                  <a:pt x="681925" y="418454"/>
                </a:cubicBezTo>
                <a:cubicBezTo>
                  <a:pt x="681925" y="475340"/>
                  <a:pt x="681232" y="532489"/>
                  <a:pt x="674176" y="588935"/>
                </a:cubicBezTo>
                <a:cubicBezTo>
                  <a:pt x="673270" y="596185"/>
                  <a:pt x="664943" y="600675"/>
                  <a:pt x="658678" y="604434"/>
                </a:cubicBezTo>
                <a:cubicBezTo>
                  <a:pt x="651674" y="608637"/>
                  <a:pt x="643180" y="609600"/>
                  <a:pt x="635431" y="612183"/>
                </a:cubicBezTo>
                <a:cubicBezTo>
                  <a:pt x="630265" y="617349"/>
                  <a:pt x="627238" y="627681"/>
                  <a:pt x="619932" y="627681"/>
                </a:cubicBezTo>
                <a:cubicBezTo>
                  <a:pt x="603595" y="627681"/>
                  <a:pt x="573437" y="612183"/>
                  <a:pt x="573437" y="612183"/>
                </a:cubicBezTo>
                <a:cubicBezTo>
                  <a:pt x="563316" y="597000"/>
                  <a:pt x="552195" y="584736"/>
                  <a:pt x="550190" y="565688"/>
                </a:cubicBezTo>
                <a:cubicBezTo>
                  <a:pt x="545855" y="524506"/>
                  <a:pt x="546776" y="482883"/>
                  <a:pt x="542441" y="441701"/>
                </a:cubicBezTo>
                <a:cubicBezTo>
                  <a:pt x="541586" y="433578"/>
                  <a:pt x="540468" y="424230"/>
                  <a:pt x="534692" y="418454"/>
                </a:cubicBezTo>
                <a:cubicBezTo>
                  <a:pt x="528916" y="412678"/>
                  <a:pt x="519501" y="412048"/>
                  <a:pt x="511444" y="410705"/>
                </a:cubicBezTo>
                <a:cubicBezTo>
                  <a:pt x="488372" y="406860"/>
                  <a:pt x="464949" y="405539"/>
                  <a:pt x="441702" y="402956"/>
                </a:cubicBezTo>
                <a:cubicBezTo>
                  <a:pt x="433953" y="400373"/>
                  <a:pt x="425458" y="399410"/>
                  <a:pt x="418454" y="395207"/>
                </a:cubicBezTo>
                <a:cubicBezTo>
                  <a:pt x="412189" y="391448"/>
                  <a:pt x="409491" y="382975"/>
                  <a:pt x="402956" y="379708"/>
                </a:cubicBezTo>
                <a:cubicBezTo>
                  <a:pt x="388344" y="372402"/>
                  <a:pt x="356461" y="364210"/>
                  <a:pt x="356461" y="364210"/>
                </a:cubicBezTo>
                <a:cubicBezTo>
                  <a:pt x="337848" y="368863"/>
                  <a:pt x="315595" y="370734"/>
                  <a:pt x="302217" y="387457"/>
                </a:cubicBezTo>
                <a:cubicBezTo>
                  <a:pt x="297114" y="393836"/>
                  <a:pt x="297051" y="402956"/>
                  <a:pt x="294468" y="410705"/>
                </a:cubicBezTo>
                <a:cubicBezTo>
                  <a:pt x="290843" y="439708"/>
                  <a:pt x="287162" y="481408"/>
                  <a:pt x="278970" y="511444"/>
                </a:cubicBezTo>
                <a:cubicBezTo>
                  <a:pt x="274671" y="527205"/>
                  <a:pt x="272533" y="544346"/>
                  <a:pt x="263471" y="557939"/>
                </a:cubicBezTo>
                <a:lnTo>
                  <a:pt x="247973" y="581186"/>
                </a:lnTo>
                <a:cubicBezTo>
                  <a:pt x="245390" y="588935"/>
                  <a:pt x="243877" y="597128"/>
                  <a:pt x="240224" y="604434"/>
                </a:cubicBezTo>
                <a:cubicBezTo>
                  <a:pt x="222775" y="639330"/>
                  <a:pt x="207361" y="625419"/>
                  <a:pt x="232475" y="681925"/>
                </a:cubicBezTo>
                <a:cubicBezTo>
                  <a:pt x="236257" y="690435"/>
                  <a:pt x="248450" y="691605"/>
                  <a:pt x="255722" y="697423"/>
                </a:cubicBezTo>
                <a:cubicBezTo>
                  <a:pt x="261427" y="701987"/>
                  <a:pt x="266054" y="707756"/>
                  <a:pt x="271220" y="712922"/>
                </a:cubicBezTo>
                <a:cubicBezTo>
                  <a:pt x="273803" y="720671"/>
                  <a:pt x="274767" y="729165"/>
                  <a:pt x="278970" y="736169"/>
                </a:cubicBezTo>
                <a:cubicBezTo>
                  <a:pt x="286333" y="748440"/>
                  <a:pt x="307153" y="760125"/>
                  <a:pt x="317715" y="767166"/>
                </a:cubicBezTo>
                <a:cubicBezTo>
                  <a:pt x="339666" y="833019"/>
                  <a:pt x="309052" y="752727"/>
                  <a:pt x="340963" y="805912"/>
                </a:cubicBezTo>
                <a:cubicBezTo>
                  <a:pt x="345166" y="812916"/>
                  <a:pt x="345059" y="821853"/>
                  <a:pt x="348712" y="829159"/>
                </a:cubicBezTo>
                <a:cubicBezTo>
                  <a:pt x="352877" y="837489"/>
                  <a:pt x="360427" y="843896"/>
                  <a:pt x="364210" y="852407"/>
                </a:cubicBezTo>
                <a:cubicBezTo>
                  <a:pt x="370845" y="867335"/>
                  <a:pt x="379709" y="898901"/>
                  <a:pt x="379709" y="898901"/>
                </a:cubicBezTo>
                <a:cubicBezTo>
                  <a:pt x="381689" y="920676"/>
                  <a:pt x="380300" y="977575"/>
                  <a:pt x="395207" y="1007390"/>
                </a:cubicBezTo>
                <a:cubicBezTo>
                  <a:pt x="399372" y="1015720"/>
                  <a:pt x="405539" y="1022888"/>
                  <a:pt x="410705" y="1030637"/>
                </a:cubicBezTo>
                <a:cubicBezTo>
                  <a:pt x="415871" y="1046135"/>
                  <a:pt x="417141" y="1063539"/>
                  <a:pt x="426203" y="1077132"/>
                </a:cubicBezTo>
                <a:lnTo>
                  <a:pt x="457200" y="1123627"/>
                </a:lnTo>
                <a:cubicBezTo>
                  <a:pt x="462366" y="1131376"/>
                  <a:pt x="469753" y="1138039"/>
                  <a:pt x="472698" y="1146874"/>
                </a:cubicBezTo>
                <a:lnTo>
                  <a:pt x="480448" y="1170122"/>
                </a:lnTo>
                <a:cubicBezTo>
                  <a:pt x="483031" y="1190786"/>
                  <a:pt x="482718" y="1212024"/>
                  <a:pt x="488197" y="1232115"/>
                </a:cubicBezTo>
                <a:cubicBezTo>
                  <a:pt x="490647" y="1241100"/>
                  <a:pt x="499530" y="1247032"/>
                  <a:pt x="503695" y="1255362"/>
                </a:cubicBezTo>
                <a:cubicBezTo>
                  <a:pt x="507348" y="1262668"/>
                  <a:pt x="508861" y="1270861"/>
                  <a:pt x="511444" y="1278610"/>
                </a:cubicBezTo>
                <a:cubicBezTo>
                  <a:pt x="508861" y="1296691"/>
                  <a:pt x="518558" y="1322238"/>
                  <a:pt x="503695" y="1332854"/>
                </a:cubicBezTo>
                <a:cubicBezTo>
                  <a:pt x="490401" y="1342350"/>
                  <a:pt x="457200" y="1317356"/>
                  <a:pt x="457200" y="1317356"/>
                </a:cubicBezTo>
                <a:cubicBezTo>
                  <a:pt x="447001" y="1286757"/>
                  <a:pt x="470115" y="1297983"/>
                  <a:pt x="472698" y="1294108"/>
                </a:cubicBezTo>
                <a:close/>
              </a:path>
            </a:pathLst>
          </a:custGeom>
          <a:gradFill flip="none" rotWithShape="1">
            <a:gsLst>
              <a:gs pos="0">
                <a:srgbClr val="1D4DFF"/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  <a:alpha val="3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ひ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29" y="1460032"/>
            <a:ext cx="2107792" cy="2916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6" y="2058423"/>
            <a:ext cx="1625546" cy="118994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40" y="2007613"/>
            <a:ext cx="944930" cy="1006554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4621717" y="1556804"/>
            <a:ext cx="583830" cy="1204200"/>
            <a:chOff x="2626249" y="2259214"/>
            <a:chExt cx="583830" cy="1204200"/>
          </a:xfrm>
        </p:grpSpPr>
        <p:sp>
          <p:nvSpPr>
            <p:cNvPr id="36" name="字幕 2">
              <a:extLst>
                <a:ext uri="{FF2B5EF4-FFF2-40B4-BE49-F238E27FC236}">
                  <a16:creationId xmlns:a16="http://schemas.microsoft.com/office/drawing/2014/main" xmlns="" id="{ED60D14B-F01D-4185-85CE-D8D5D2AAEA64}"/>
                </a:ext>
              </a:extLst>
            </p:cNvPr>
            <p:cNvSpPr txBox="1">
              <a:spLocks/>
            </p:cNvSpPr>
            <p:nvPr/>
          </p:nvSpPr>
          <p:spPr>
            <a:xfrm rot="7657549">
              <a:off x="2209123" y="2676340"/>
              <a:ext cx="1204200" cy="369948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1000</a:t>
              </a:r>
              <a:r>
                <a:rPr lang="ja-JP" altLang="en-US" sz="16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単位</a:t>
              </a:r>
            </a:p>
          </p:txBody>
        </p:sp>
        <p:sp>
          <p:nvSpPr>
            <p:cNvPr id="37" name="字幕 2">
              <a:extLst>
                <a:ext uri="{FF2B5EF4-FFF2-40B4-BE49-F238E27FC236}">
                  <a16:creationId xmlns:a16="http://schemas.microsoft.com/office/drawing/2014/main" xmlns="" id="{838BFD33-20F0-4D9D-876D-5B509B702FBB}"/>
                </a:ext>
              </a:extLst>
            </p:cNvPr>
            <p:cNvSpPr txBox="1">
              <a:spLocks/>
            </p:cNvSpPr>
            <p:nvPr/>
          </p:nvSpPr>
          <p:spPr>
            <a:xfrm rot="7695718">
              <a:off x="2645862" y="2725982"/>
              <a:ext cx="787990" cy="34044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10mL</a:t>
              </a:r>
              <a:endParaRPr lang="ja-JP" altLang="en-US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34" name="字幕 2">
            <a:extLst>
              <a:ext uri="{FF2B5EF4-FFF2-40B4-BE49-F238E27FC236}">
                <a16:creationId xmlns:a16="http://schemas.microsoft.com/office/drawing/2014/main" xmlns="" id="{ED60D14B-F01D-4185-85CE-D8D5D2AAEA64}"/>
              </a:ext>
            </a:extLst>
          </p:cNvPr>
          <p:cNvSpPr txBox="1">
            <a:spLocks/>
          </p:cNvSpPr>
          <p:nvPr/>
        </p:nvSpPr>
        <p:spPr>
          <a:xfrm rot="7661138">
            <a:off x="4701938" y="2353651"/>
            <a:ext cx="1077175" cy="3841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インスリン</a:t>
            </a:r>
            <a:endParaRPr lang="ja-JP" altLang="en-US" sz="1400" spc="-3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44" y="1410566"/>
            <a:ext cx="1299779" cy="18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05964 -0.091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45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09701 0.13912 " pathEditMode="relative" rAng="0" ptsTypes="AA">
                                      <p:cBhvr>
                                        <p:cTn id="65" dur="3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694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1 0.13912 L -3.125E-6 -3.33333E-6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696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65" grpId="0" animBg="1"/>
      <p:bldP spid="66" grpId="0" animBg="1"/>
      <p:bldP spid="66" grpId="1" animBg="1"/>
      <p:bldP spid="66" grpId="2" animBg="1"/>
      <p:bldP spid="21" grpId="0" animBg="1"/>
      <p:bldP spid="21" grpId="1" animBg="1"/>
      <p:bldP spid="28" grpId="0" animBg="1"/>
      <p:bldP spid="29" grpId="0" animBg="1"/>
      <p:bldP spid="34" grpId="0"/>
      <p:bldP spid="34" grpId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673</Words>
  <Application>Microsoft Office PowerPoint</Application>
  <PresentationFormat>ワイド画面</PresentationFormat>
  <Paragraphs>169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ＭＳ Ｐゴシック</vt:lpstr>
      <vt:lpstr>ＭＳ 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インスリンバイアル製剤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1298</cp:revision>
  <cp:lastPrinted>2022-01-11T10:19:02Z</cp:lastPrinted>
  <dcterms:created xsi:type="dcterms:W3CDTF">2021-11-25T06:15:55Z</dcterms:created>
  <dcterms:modified xsi:type="dcterms:W3CDTF">2022-03-03T06:39:49Z</dcterms:modified>
</cp:coreProperties>
</file>